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1" r:id="rId12"/>
    <p:sldId id="269" r:id="rId13"/>
    <p:sldId id="270" r:id="rId14"/>
    <p:sldId id="272" r:id="rId15"/>
    <p:sldId id="27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6"/>
    <p:restoredTop sz="70370"/>
  </p:normalViewPr>
  <p:slideViewPr>
    <p:cSldViewPr snapToGrid="0" snapToObjects="1">
      <p:cViewPr>
        <p:scale>
          <a:sx n="66" d="100"/>
          <a:sy n="66" d="100"/>
        </p:scale>
        <p:origin x="16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92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4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6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구글 </a:t>
            </a:r>
            <a:r>
              <a:rPr kumimoji="1" lang="en-US" altLang="ko-KR" dirty="0"/>
              <a:t>Teachable Machine </a:t>
            </a:r>
            <a:r>
              <a:rPr kumimoji="1" lang="en-US" altLang="ko-Kore-KR" dirty="0"/>
              <a:t>Gif </a:t>
            </a:r>
            <a:r>
              <a:rPr kumimoji="1" lang="ko-Kore-KR" altLang="en-US" dirty="0"/>
              <a:t>삽입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노래에 맞춰 제작한 안무 동작을 크</a:t>
            </a:r>
            <a:r>
              <a:rPr kumimoji="1" lang="ko-Kore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게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5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가지 클래스로 분류하여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,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각 클래스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936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구글 </a:t>
            </a:r>
            <a:r>
              <a:rPr kumimoji="1" lang="en-US" altLang="ko-KR" dirty="0"/>
              <a:t>Teachable Machine </a:t>
            </a:r>
            <a:r>
              <a:rPr kumimoji="1" lang="en-US" altLang="ko-Kore-KR" dirty="0"/>
              <a:t>Gif </a:t>
            </a:r>
            <a:r>
              <a:rPr kumimoji="1" lang="ko-Kore-KR" altLang="en-US" dirty="0"/>
              <a:t>삽입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노래에 맞춰 제작한 안무 동작을 크</a:t>
            </a:r>
            <a:r>
              <a:rPr kumimoji="1" lang="ko-Kore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게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5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가지 클래스로 분류하여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,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각 클래스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999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클래스 다이어그램 </a:t>
            </a:r>
            <a:r>
              <a:rPr kumimoji="1" lang="en-US" altLang="ko-KR" dirty="0" err="1"/>
              <a:t>sketch.js</a:t>
            </a:r>
            <a:r>
              <a:rPr kumimoji="1" lang="en-US" altLang="ko-KR" dirty="0"/>
              <a:t> -&gt; </a:t>
            </a:r>
            <a:r>
              <a:rPr kumimoji="1" lang="en-US" altLang="ko-KR" dirty="0" err="1"/>
              <a:t>WebcamManager</a:t>
            </a:r>
            <a:r>
              <a:rPr kumimoji="1" lang="en-US" altLang="ko-KR"/>
              <a:t>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308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구글 </a:t>
            </a:r>
            <a:r>
              <a:rPr kumimoji="1" lang="en-US" altLang="ko-KR" dirty="0"/>
              <a:t>Teachable Machine </a:t>
            </a:r>
            <a:r>
              <a:rPr kumimoji="1" lang="en-US" altLang="ko-Kore-KR" dirty="0"/>
              <a:t>Gif </a:t>
            </a:r>
            <a:r>
              <a:rPr kumimoji="1" lang="ko-Kore-KR" altLang="en-US" dirty="0"/>
              <a:t>삽입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노래에 맞춰 제작한 안무 동작을 크</a:t>
            </a:r>
            <a:r>
              <a:rPr kumimoji="1" lang="ko-Kore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게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5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가지 클래스로 분류하여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,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각 클래스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16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구글 </a:t>
            </a:r>
            <a:r>
              <a:rPr kumimoji="1" lang="en-US" altLang="ko-KR" dirty="0"/>
              <a:t>Teachable Machine </a:t>
            </a:r>
            <a:r>
              <a:rPr kumimoji="1" lang="en-US" altLang="ko-Kore-KR" dirty="0"/>
              <a:t>Gif </a:t>
            </a:r>
            <a:r>
              <a:rPr kumimoji="1" lang="ko-Kore-KR" altLang="en-US" dirty="0"/>
              <a:t>삽입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노래에 맞춰 제작한 안무 동작을 크</a:t>
            </a:r>
            <a:r>
              <a:rPr kumimoji="1" lang="ko-Kore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게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5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가지 클래스로 분류하여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,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각 클래스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637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구글 </a:t>
            </a:r>
            <a:r>
              <a:rPr kumimoji="1" lang="en-US" altLang="ko-KR" dirty="0"/>
              <a:t>Teachable Machine </a:t>
            </a:r>
            <a:r>
              <a:rPr kumimoji="1" lang="en-US" altLang="ko-Kore-KR" dirty="0"/>
              <a:t>Gif </a:t>
            </a:r>
            <a:r>
              <a:rPr kumimoji="1" lang="ko-Kore-KR" altLang="en-US" dirty="0"/>
              <a:t>삽입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노래에 맞춰 제작한 안무 동작을 크</a:t>
            </a:r>
            <a:r>
              <a:rPr kumimoji="1" lang="ko-Kore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게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5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가지 클래스로 분류하여</a:t>
            </a:r>
            <a:r>
              <a:rPr kumimoji="1"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,</a:t>
            </a:r>
            <a:r>
              <a:rPr kumimoji="1"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 각 클래스 </a:t>
            </a:r>
            <a:endParaRPr lang="ko-KR" altLang="en-US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566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2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>
            <a:spLocks noGrp="1"/>
          </p:cNvSpPr>
          <p:nvPr>
            <p:ph type="ctrTitle"/>
          </p:nvPr>
        </p:nvSpPr>
        <p:spPr>
          <a:xfrm>
            <a:off x="1616742" y="1407076"/>
            <a:ext cx="9144001" cy="588285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1000"/>
              </a:spcBef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게임형 동작 인식 스마트 홈 트레이닝 시스템</a:t>
            </a:r>
          </a:p>
        </p:txBody>
      </p:sp>
      <p:sp>
        <p:nvSpPr>
          <p:cNvPr id="95" name="직사각형 3"/>
          <p:cNvSpPr/>
          <p:nvPr/>
        </p:nvSpPr>
        <p:spPr>
          <a:xfrm>
            <a:off x="1295900" y="2846760"/>
            <a:ext cx="980172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직사각형 4"/>
          <p:cNvSpPr/>
          <p:nvPr/>
        </p:nvSpPr>
        <p:spPr>
          <a:xfrm>
            <a:off x="8242133" y="2846760"/>
            <a:ext cx="2855496" cy="17646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제목 1"/>
          <p:cNvSpPr txBox="1"/>
          <p:nvPr/>
        </p:nvSpPr>
        <p:spPr>
          <a:xfrm>
            <a:off x="4364778" y="3978609"/>
            <a:ext cx="4123903" cy="66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pPr algn="ctr" defTabSz="914400">
              <a:lnSpc>
                <a:spcPct val="170000"/>
              </a:lnSpc>
              <a:defRPr sz="2000" spc="-200">
                <a:latin typeface="Calisto MT"/>
                <a:ea typeface="Calisto MT"/>
                <a:cs typeface="Calisto MT"/>
                <a:sym typeface="Calisto MT"/>
              </a:defRPr>
            </a:pPr>
            <a:r>
              <a:rPr u="sng" dirty="0"/>
              <a:t>2018102178</a:t>
            </a:r>
            <a:r>
              <a:rPr u="sng" dirty="0">
                <a:latin typeface="나눔고딕 Light"/>
                <a:ea typeface="나눔고딕 Light"/>
                <a:cs typeface="나눔고딕 Light"/>
                <a:sym typeface="나눔고딕 Light"/>
              </a:rPr>
              <a:t> 김유현 </a:t>
            </a:r>
            <a:r>
              <a:rPr dirty="0"/>
              <a:t>,  2018102230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정은서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98" name="직사각형 7"/>
          <p:cNvSpPr/>
          <p:nvPr/>
        </p:nvSpPr>
        <p:spPr>
          <a:xfrm>
            <a:off x="4823759" y="3765715"/>
            <a:ext cx="2855496" cy="6275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25" y="5811715"/>
            <a:ext cx="2002004" cy="66620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직사각형 8"/>
          <p:cNvSpPr txBox="1"/>
          <p:nvPr/>
        </p:nvSpPr>
        <p:spPr>
          <a:xfrm>
            <a:off x="2165977" y="2180946"/>
            <a:ext cx="786004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Game-Based Motion Recognition Smart Home Training System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제목 1"/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579127-3B67-554A-9A43-3ABB44F59221}"/>
              </a:ext>
            </a:extLst>
          </p:cNvPr>
          <p:cNvGrpSpPr/>
          <p:nvPr/>
        </p:nvGrpSpPr>
        <p:grpSpPr>
          <a:xfrm>
            <a:off x="662128" y="2743199"/>
            <a:ext cx="4441887" cy="3247991"/>
            <a:chOff x="662128" y="1768073"/>
            <a:chExt cx="4753341" cy="42231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2FD821-8FCC-CE46-ACA3-F565ADFB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995" y="1768792"/>
              <a:ext cx="4744474" cy="422239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2039A44-AA9B-D349-A46B-191EE7DEA394}"/>
                </a:ext>
              </a:extLst>
            </p:cNvPr>
            <p:cNvGrpSpPr/>
            <p:nvPr/>
          </p:nvGrpSpPr>
          <p:grpSpPr>
            <a:xfrm>
              <a:off x="662128" y="1768792"/>
              <a:ext cx="2313828" cy="2055063"/>
              <a:chOff x="5734049" y="2346430"/>
              <a:chExt cx="5355504" cy="1358796"/>
            </a:xfrm>
          </p:grpSpPr>
          <p:sp>
            <p:nvSpPr>
              <p:cNvPr id="184" name="제목 1"/>
              <p:cNvSpPr txBox="1"/>
              <p:nvPr/>
            </p:nvSpPr>
            <p:spPr>
              <a:xfrm>
                <a:off x="5911939" y="2940366"/>
                <a:ext cx="4889514" cy="500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b">
                <a:spAutoFit/>
              </a:bodyPr>
              <a:lstStyle/>
              <a:p>
                <a:pPr defTabSz="914400">
                  <a:lnSpc>
                    <a:spcPct val="170000"/>
                  </a:lnSpc>
                  <a:defRPr b="1" spc="-150">
                    <a:latin typeface="Calisto MT"/>
                    <a:ea typeface="Calisto MT"/>
                    <a:cs typeface="Calisto MT"/>
                    <a:sym typeface="Calisto MT"/>
                  </a:defRPr>
                </a:pPr>
                <a:endParaRPr b="0" dirty="0">
                  <a:latin typeface="나눔고딕 Light"/>
                  <a:ea typeface="나눔고딕 Light"/>
                  <a:cs typeface="나눔고딕 Light"/>
                  <a:sym typeface="나눔고딕 Light"/>
                </a:endParaRPr>
              </a:p>
            </p:txBody>
          </p:sp>
          <p:sp>
            <p:nvSpPr>
              <p:cNvPr id="185" name="직사각형 11"/>
              <p:cNvSpPr/>
              <p:nvPr/>
            </p:nvSpPr>
            <p:spPr>
              <a:xfrm>
                <a:off x="5734049" y="2346430"/>
                <a:ext cx="5355504" cy="1358796"/>
              </a:xfrm>
              <a:prstGeom prst="rect">
                <a:avLst/>
              </a:prstGeom>
              <a:ln w="76200">
                <a:solidFill>
                  <a:srgbClr val="00206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7C90E58-BFCC-8349-AA71-7E158030558B}"/>
                </a:ext>
              </a:extLst>
            </p:cNvPr>
            <p:cNvGrpSpPr/>
            <p:nvPr/>
          </p:nvGrpSpPr>
          <p:grpSpPr>
            <a:xfrm>
              <a:off x="670995" y="3824574"/>
              <a:ext cx="2313828" cy="2166617"/>
              <a:chOff x="5734049" y="2346430"/>
              <a:chExt cx="5355504" cy="1358796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5A901CFB-9415-DB46-8855-7CCB5D8EC8DD}"/>
                  </a:ext>
                </a:extLst>
              </p:cNvPr>
              <p:cNvSpPr txBox="1"/>
              <p:nvPr/>
            </p:nvSpPr>
            <p:spPr>
              <a:xfrm>
                <a:off x="5911939" y="2940366"/>
                <a:ext cx="4889514" cy="500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b">
                <a:spAutoFit/>
              </a:bodyPr>
              <a:lstStyle/>
              <a:p>
                <a:pPr defTabSz="914400">
                  <a:lnSpc>
                    <a:spcPct val="170000"/>
                  </a:lnSpc>
                  <a:defRPr b="1" spc="-150">
                    <a:latin typeface="Calisto MT"/>
                    <a:ea typeface="Calisto MT"/>
                    <a:cs typeface="Calisto MT"/>
                    <a:sym typeface="Calisto MT"/>
                  </a:defRPr>
                </a:pPr>
                <a:endParaRPr b="0" dirty="0">
                  <a:latin typeface="나눔고딕 Light"/>
                  <a:ea typeface="나눔고딕 Light"/>
                  <a:cs typeface="나눔고딕 Light"/>
                  <a:sym typeface="나눔고딕 Light"/>
                </a:endParaRPr>
              </a:p>
            </p:txBody>
          </p:sp>
          <p:sp>
            <p:nvSpPr>
              <p:cNvPr id="23" name="직사각형 11">
                <a:extLst>
                  <a:ext uri="{FF2B5EF4-FFF2-40B4-BE49-F238E27FC236}">
                    <a16:creationId xmlns:a16="http://schemas.microsoft.com/office/drawing/2014/main" id="{BF9F7D07-8A19-F947-8A84-60265416546D}"/>
                  </a:ext>
                </a:extLst>
              </p:cNvPr>
              <p:cNvSpPr/>
              <p:nvPr/>
            </p:nvSpPr>
            <p:spPr>
              <a:xfrm>
                <a:off x="5734049" y="2346430"/>
                <a:ext cx="5355504" cy="1358796"/>
              </a:xfrm>
              <a:prstGeom prst="rect">
                <a:avLst/>
              </a:prstGeom>
              <a:ln w="76200">
                <a:solidFill>
                  <a:srgbClr val="00206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ABC185-FCD5-7249-ADFD-5FEC00ED412A}"/>
                </a:ext>
              </a:extLst>
            </p:cNvPr>
            <p:cNvGrpSpPr/>
            <p:nvPr/>
          </p:nvGrpSpPr>
          <p:grpSpPr>
            <a:xfrm>
              <a:off x="2993689" y="3819517"/>
              <a:ext cx="2421779" cy="2171674"/>
              <a:chOff x="5734049" y="2346430"/>
              <a:chExt cx="5355504" cy="1358796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7AA2F2F1-E1EF-FF40-A414-7B5C7714EBA7}"/>
                  </a:ext>
                </a:extLst>
              </p:cNvPr>
              <p:cNvSpPr txBox="1"/>
              <p:nvPr/>
            </p:nvSpPr>
            <p:spPr>
              <a:xfrm>
                <a:off x="5911939" y="2940366"/>
                <a:ext cx="4889514" cy="500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b">
                <a:spAutoFit/>
              </a:bodyPr>
              <a:lstStyle/>
              <a:p>
                <a:pPr defTabSz="914400">
                  <a:lnSpc>
                    <a:spcPct val="170000"/>
                  </a:lnSpc>
                  <a:defRPr b="1" spc="-150">
                    <a:latin typeface="Calisto MT"/>
                    <a:ea typeface="Calisto MT"/>
                    <a:cs typeface="Calisto MT"/>
                    <a:sym typeface="Calisto MT"/>
                  </a:defRPr>
                </a:pPr>
                <a:endParaRPr b="0" dirty="0">
                  <a:latin typeface="나눔고딕 Light"/>
                  <a:ea typeface="나눔고딕 Light"/>
                  <a:cs typeface="나눔고딕 Light"/>
                  <a:sym typeface="나눔고딕 Light"/>
                </a:endParaRPr>
              </a:p>
            </p:txBody>
          </p:sp>
          <p:sp>
            <p:nvSpPr>
              <p:cNvPr id="26" name="직사각형 11">
                <a:extLst>
                  <a:ext uri="{FF2B5EF4-FFF2-40B4-BE49-F238E27FC236}">
                    <a16:creationId xmlns:a16="http://schemas.microsoft.com/office/drawing/2014/main" id="{1E237CE2-662C-8140-99D6-6ECDD30F2EEC}"/>
                  </a:ext>
                </a:extLst>
              </p:cNvPr>
              <p:cNvSpPr/>
              <p:nvPr/>
            </p:nvSpPr>
            <p:spPr>
              <a:xfrm>
                <a:off x="5734049" y="2346430"/>
                <a:ext cx="5355504" cy="1358796"/>
              </a:xfrm>
              <a:prstGeom prst="rect">
                <a:avLst/>
              </a:prstGeom>
              <a:ln w="76200">
                <a:solidFill>
                  <a:srgbClr val="00206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682F6DA-1A74-934A-BE83-42B96143534D}"/>
                </a:ext>
              </a:extLst>
            </p:cNvPr>
            <p:cNvGrpSpPr/>
            <p:nvPr/>
          </p:nvGrpSpPr>
          <p:grpSpPr>
            <a:xfrm>
              <a:off x="2975460" y="1768073"/>
              <a:ext cx="1280655" cy="2041197"/>
              <a:chOff x="5734049" y="2346430"/>
              <a:chExt cx="5355504" cy="1358796"/>
            </a:xfrm>
          </p:grpSpPr>
          <p:sp>
            <p:nvSpPr>
              <p:cNvPr id="31" name="제목 1">
                <a:extLst>
                  <a:ext uri="{FF2B5EF4-FFF2-40B4-BE49-F238E27FC236}">
                    <a16:creationId xmlns:a16="http://schemas.microsoft.com/office/drawing/2014/main" id="{A859F920-4B25-C94E-B377-8525C1B3A958}"/>
                  </a:ext>
                </a:extLst>
              </p:cNvPr>
              <p:cNvSpPr txBox="1"/>
              <p:nvPr/>
            </p:nvSpPr>
            <p:spPr>
              <a:xfrm>
                <a:off x="5911939" y="2940366"/>
                <a:ext cx="4889514" cy="500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b">
                <a:spAutoFit/>
              </a:bodyPr>
              <a:lstStyle/>
              <a:p>
                <a:pPr defTabSz="914400">
                  <a:lnSpc>
                    <a:spcPct val="170000"/>
                  </a:lnSpc>
                  <a:defRPr b="1" spc="-150">
                    <a:latin typeface="Calisto MT"/>
                    <a:ea typeface="Calisto MT"/>
                    <a:cs typeface="Calisto MT"/>
                    <a:sym typeface="Calisto MT"/>
                  </a:defRPr>
                </a:pPr>
                <a:endParaRPr b="0" dirty="0">
                  <a:latin typeface="나눔고딕 Light"/>
                  <a:ea typeface="나눔고딕 Light"/>
                  <a:cs typeface="나눔고딕 Light"/>
                  <a:sym typeface="나눔고딕 Light"/>
                </a:endParaRPr>
              </a:p>
            </p:txBody>
          </p:sp>
          <p:sp>
            <p:nvSpPr>
              <p:cNvPr id="32" name="직사각형 11">
                <a:extLst>
                  <a:ext uri="{FF2B5EF4-FFF2-40B4-BE49-F238E27FC236}">
                    <a16:creationId xmlns:a16="http://schemas.microsoft.com/office/drawing/2014/main" id="{E7542611-1E62-414A-811D-7C76A0C46086}"/>
                  </a:ext>
                </a:extLst>
              </p:cNvPr>
              <p:cNvSpPr/>
              <p:nvPr/>
            </p:nvSpPr>
            <p:spPr>
              <a:xfrm>
                <a:off x="5734049" y="2346430"/>
                <a:ext cx="5355504" cy="1358796"/>
              </a:xfrm>
              <a:prstGeom prst="rect">
                <a:avLst/>
              </a:prstGeom>
              <a:ln w="76200">
                <a:solidFill>
                  <a:srgbClr val="00206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ABF0DF1-6A19-AF40-968A-A087797F7FE5}"/>
                </a:ext>
              </a:extLst>
            </p:cNvPr>
            <p:cNvGrpSpPr/>
            <p:nvPr/>
          </p:nvGrpSpPr>
          <p:grpSpPr>
            <a:xfrm>
              <a:off x="4246245" y="1773556"/>
              <a:ext cx="1169223" cy="2041197"/>
              <a:chOff x="5734049" y="2346430"/>
              <a:chExt cx="5355504" cy="1358796"/>
            </a:xfrm>
          </p:grpSpPr>
          <p:sp>
            <p:nvSpPr>
              <p:cNvPr id="37" name="제목 1">
                <a:extLst>
                  <a:ext uri="{FF2B5EF4-FFF2-40B4-BE49-F238E27FC236}">
                    <a16:creationId xmlns:a16="http://schemas.microsoft.com/office/drawing/2014/main" id="{36B989C3-0FFF-E945-95A8-DAB5312C7850}"/>
                  </a:ext>
                </a:extLst>
              </p:cNvPr>
              <p:cNvSpPr txBox="1"/>
              <p:nvPr/>
            </p:nvSpPr>
            <p:spPr>
              <a:xfrm>
                <a:off x="5911939" y="2940366"/>
                <a:ext cx="4889514" cy="5009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b">
                <a:spAutoFit/>
              </a:bodyPr>
              <a:lstStyle/>
              <a:p>
                <a:pPr defTabSz="914400">
                  <a:lnSpc>
                    <a:spcPct val="170000"/>
                  </a:lnSpc>
                  <a:defRPr b="1" spc="-150">
                    <a:latin typeface="Calisto MT"/>
                    <a:ea typeface="Calisto MT"/>
                    <a:cs typeface="Calisto MT"/>
                    <a:sym typeface="Calisto MT"/>
                  </a:defRPr>
                </a:pPr>
                <a:endParaRPr b="0" dirty="0">
                  <a:latin typeface="나눔고딕 Light"/>
                  <a:ea typeface="나눔고딕 Light"/>
                  <a:cs typeface="나눔고딕 Light"/>
                  <a:sym typeface="나눔고딕 Light"/>
                </a:endParaRPr>
              </a:p>
            </p:txBody>
          </p:sp>
          <p:sp>
            <p:nvSpPr>
              <p:cNvPr id="38" name="직사각형 11">
                <a:extLst>
                  <a:ext uri="{FF2B5EF4-FFF2-40B4-BE49-F238E27FC236}">
                    <a16:creationId xmlns:a16="http://schemas.microsoft.com/office/drawing/2014/main" id="{CAE8D823-71F7-A84E-8CC9-1DA612E36EC1}"/>
                  </a:ext>
                </a:extLst>
              </p:cNvPr>
              <p:cNvSpPr/>
              <p:nvPr/>
            </p:nvSpPr>
            <p:spPr>
              <a:xfrm>
                <a:off x="5734049" y="2346430"/>
                <a:ext cx="5355504" cy="1358796"/>
              </a:xfrm>
              <a:prstGeom prst="rect">
                <a:avLst/>
              </a:prstGeom>
              <a:ln w="76200">
                <a:solidFill>
                  <a:srgbClr val="00206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51C84BE-5264-8D4D-BC9F-EE32AF291F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32"/>
          <a:stretch/>
        </p:blipFill>
        <p:spPr>
          <a:xfrm>
            <a:off x="6719737" y="2720891"/>
            <a:ext cx="4092416" cy="3293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EEBF92-C01C-B341-925C-1F5858693A0B}"/>
              </a:ext>
            </a:extLst>
          </p:cNvPr>
          <p:cNvSpPr/>
          <p:nvPr/>
        </p:nvSpPr>
        <p:spPr>
          <a:xfrm>
            <a:off x="1640895" y="1956807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 클래스 분류</a:t>
            </a:r>
            <a:endParaRPr lang="ko-Kore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EED1F8-9500-C14F-B2DA-FEB97B5AADB9}"/>
              </a:ext>
            </a:extLst>
          </p:cNvPr>
          <p:cNvSpPr/>
          <p:nvPr/>
        </p:nvSpPr>
        <p:spPr>
          <a:xfrm>
            <a:off x="5936484" y="1956807"/>
            <a:ext cx="538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ore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Teachable Machine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해당 동작 샘플 수집 후 학습</a:t>
            </a:r>
            <a:endParaRPr lang="ko-Kore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03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제목 1"/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45C0CF-0613-4063-8B5C-AF47837DFB76}"/>
              </a:ext>
            </a:extLst>
          </p:cNvPr>
          <p:cNvSpPr/>
          <p:nvPr/>
        </p:nvSpPr>
        <p:spPr>
          <a:xfrm>
            <a:off x="599900" y="1540096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결과 </a:t>
            </a:r>
            <a:endParaRPr lang="ko-Kore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BB02AE-8D00-42AC-AC13-2D4A1176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1" y="2034064"/>
            <a:ext cx="5656520" cy="3283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310D29-55C4-44F0-A2AA-693BFF16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21" y="2034063"/>
            <a:ext cx="3657576" cy="32838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839D5E-67DE-4B8A-87EA-134423998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00" y="3811990"/>
            <a:ext cx="2386166" cy="23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23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6856466-AE97-4DD4-ACC5-4099C9BCF0A5}"/>
              </a:ext>
            </a:extLst>
          </p:cNvPr>
          <p:cNvCxnSpPr>
            <a:cxnSpLocks/>
          </p:cNvCxnSpPr>
          <p:nvPr/>
        </p:nvCxnSpPr>
        <p:spPr>
          <a:xfrm>
            <a:off x="1380847" y="2650034"/>
            <a:ext cx="0" cy="268707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EBF92-C01C-B341-925C-1F5858693A0B}"/>
              </a:ext>
            </a:extLst>
          </p:cNvPr>
          <p:cNvSpPr/>
          <p:nvPr/>
        </p:nvSpPr>
        <p:spPr>
          <a:xfrm>
            <a:off x="1561319" y="1862075"/>
            <a:ext cx="817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Teachable Machine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학습시킨 모델을 이용하여 동작 인식 결과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전송 </a:t>
            </a:r>
            <a:endParaRPr lang="ko-Kore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CF8A75-C2A2-A843-9C51-50716104696B}"/>
              </a:ext>
            </a:extLst>
          </p:cNvPr>
          <p:cNvSpPr/>
          <p:nvPr/>
        </p:nvSpPr>
        <p:spPr>
          <a:xfrm>
            <a:off x="829253" y="2435292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highlight>
                  <a:srgbClr val="FFFF00"/>
                </a:highlight>
              </a:rPr>
              <a:t>preload() 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3D49A5-FA43-9E49-AD8E-6DE576955364}"/>
              </a:ext>
            </a:extLst>
          </p:cNvPr>
          <p:cNvSpPr/>
          <p:nvPr/>
        </p:nvSpPr>
        <p:spPr>
          <a:xfrm>
            <a:off x="1849468" y="244594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학습시킨 모델 로드</a:t>
            </a:r>
            <a:endParaRPr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2A17B2-B2B3-E442-B2ED-F8EFD81C1C2F}"/>
              </a:ext>
            </a:extLst>
          </p:cNvPr>
          <p:cNvSpPr/>
          <p:nvPr/>
        </p:nvSpPr>
        <p:spPr>
          <a:xfrm>
            <a:off x="559146" y="3067292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classifyVideo</a:t>
            </a:r>
            <a:r>
              <a:rPr lang="en-US" altLang="ko-KR" dirty="0">
                <a:highlight>
                  <a:srgbClr val="FFFF00"/>
                </a:highlight>
              </a:rPr>
              <a:t>() </a:t>
            </a:r>
            <a:r>
              <a:rPr lang="en-US" altLang="ko-Kore-KR" dirty="0">
                <a:highlight>
                  <a:srgbClr val="FFFF00"/>
                </a:highlight>
              </a:rPr>
              <a:t> 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9E288C-DC57-894E-B91D-AD724398D098}"/>
              </a:ext>
            </a:extLst>
          </p:cNvPr>
          <p:cNvSpPr/>
          <p:nvPr/>
        </p:nvSpPr>
        <p:spPr>
          <a:xfrm>
            <a:off x="2109240" y="3049800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모델이 현재 비디오 프레임의 동작을 예측</a:t>
            </a:r>
            <a:endParaRPr lang="ko-Kore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3D30ABC-A32E-42C6-ADB7-E63504833F1D}"/>
              </a:ext>
            </a:extLst>
          </p:cNvPr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18845-0790-4D8D-ADFF-4F04C725587A}"/>
              </a:ext>
            </a:extLst>
          </p:cNvPr>
          <p:cNvSpPr/>
          <p:nvPr/>
        </p:nvSpPr>
        <p:spPr>
          <a:xfrm>
            <a:off x="559146" y="3623534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resultToString</a:t>
            </a:r>
            <a:r>
              <a:rPr lang="en-US" altLang="ko-KR" dirty="0">
                <a:highlight>
                  <a:srgbClr val="FFFF00"/>
                </a:highlight>
              </a:rPr>
              <a:t>(results)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2C50EC-8F97-4DBD-AB4C-52F3CBFA1B39}"/>
              </a:ext>
            </a:extLst>
          </p:cNvPr>
          <p:cNvSpPr/>
          <p:nvPr/>
        </p:nvSpPr>
        <p:spPr>
          <a:xfrm>
            <a:off x="2905134" y="3473608"/>
            <a:ext cx="7610763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15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한 문자열로 만든다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algn="just" latinLnBrk="1">
              <a:lnSpc>
                <a:spcPct val="115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(ex. "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팔돌리기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:74%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팔벌리기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:26%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강남스타일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만세하기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허리손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:0%")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6819B1-EDBE-4B62-9373-6C7CB34AE4D9}"/>
              </a:ext>
            </a:extLst>
          </p:cNvPr>
          <p:cNvSpPr/>
          <p:nvPr/>
        </p:nvSpPr>
        <p:spPr>
          <a:xfrm>
            <a:off x="559145" y="4394561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gotResult</a:t>
            </a:r>
            <a:r>
              <a:rPr lang="en-US" altLang="ko-KR" dirty="0">
                <a:highlight>
                  <a:srgbClr val="FFFF00"/>
                </a:highlight>
              </a:rPr>
              <a:t>(error, results) 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EE3040-560F-42B6-82CB-53027B6C6477}"/>
              </a:ext>
            </a:extLst>
          </p:cNvPr>
          <p:cNvSpPr/>
          <p:nvPr/>
        </p:nvSpPr>
        <p:spPr>
          <a:xfrm>
            <a:off x="2918029" y="4406772"/>
            <a:ext cx="8427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Unity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WebcamManager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GetAccuracyToText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함수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위의 문자열 전송 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4B1BC3-7C5C-4DFF-A2D6-06CE7A37210D}"/>
              </a:ext>
            </a:extLst>
          </p:cNvPr>
          <p:cNvSpPr/>
          <p:nvPr/>
        </p:nvSpPr>
        <p:spPr>
          <a:xfrm>
            <a:off x="269964" y="5369651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00FF00"/>
                </a:highlight>
              </a:rPr>
              <a:t>GetAccuracyToText</a:t>
            </a:r>
            <a:r>
              <a:rPr lang="en-US" altLang="ko-KR" dirty="0">
                <a:highlight>
                  <a:srgbClr val="00FF00"/>
                </a:highlight>
              </a:rPr>
              <a:t>(string </a:t>
            </a:r>
            <a:r>
              <a:rPr lang="en-US" altLang="ko-KR" dirty="0" err="1">
                <a:highlight>
                  <a:srgbClr val="00FF00"/>
                </a:highlight>
              </a:rPr>
              <a:t>resultString</a:t>
            </a:r>
            <a:r>
              <a:rPr lang="en-US" altLang="ko-KR" dirty="0">
                <a:highlight>
                  <a:srgbClr val="00FF00"/>
                </a:highlight>
              </a:rPr>
              <a:t>) </a:t>
            </a:r>
            <a:endParaRPr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C90CB7-F454-44E1-9B60-97EFF43E32D0}"/>
              </a:ext>
            </a:extLst>
          </p:cNvPr>
          <p:cNvSpPr/>
          <p:nvPr/>
        </p:nvSpPr>
        <p:spPr>
          <a:xfrm>
            <a:off x="4002890" y="5271331"/>
            <a:ext cx="810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실시간으로 </a:t>
            </a: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TeachableMachine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에서 사용자 동작 인식에 대한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results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문자열을 오브젝트에 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3881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E66D2F-03CA-5F4B-861F-FB51E9FE7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494" y="2010910"/>
            <a:ext cx="7438579" cy="32151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123672-3870-0A4D-B7D5-2B4861458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99" y="1998756"/>
            <a:ext cx="3904295" cy="43966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0D0DA-2C7C-44C5-A8EF-4E5E674084A6}"/>
              </a:ext>
            </a:extLst>
          </p:cNvPr>
          <p:cNvSpPr/>
          <p:nvPr/>
        </p:nvSpPr>
        <p:spPr>
          <a:xfrm>
            <a:off x="1112905" y="1574181"/>
            <a:ext cx="9185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Teachable Machine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학습시킨 모델을 이용하여 동작 인식 결과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전송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(Code)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ore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42D608B-39B4-49C6-AF45-06750C11DD33}"/>
              </a:ext>
            </a:extLst>
          </p:cNvPr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264751-72BD-48A4-9668-83F58E4BE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22" y="5366243"/>
            <a:ext cx="7260293" cy="9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650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0D0DA-2C7C-44C5-A8EF-4E5E674084A6}"/>
              </a:ext>
            </a:extLst>
          </p:cNvPr>
          <p:cNvSpPr/>
          <p:nvPr/>
        </p:nvSpPr>
        <p:spPr>
          <a:xfrm>
            <a:off x="1561319" y="1836868"/>
            <a:ext cx="889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Unity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동작 인식 가이드 노트가 지나갈 때마다 정확도에 따른 점수를 산출</a:t>
            </a:r>
            <a:endParaRPr lang="ko-Kore-KR" altLang="en-US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42D608B-39B4-49C6-AF45-06750C11DD33}"/>
              </a:ext>
            </a:extLst>
          </p:cNvPr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E596CB-A2AA-4295-94E3-1342647C7BA5}"/>
              </a:ext>
            </a:extLst>
          </p:cNvPr>
          <p:cNvCxnSpPr>
            <a:cxnSpLocks/>
          </p:cNvCxnSpPr>
          <p:nvPr/>
        </p:nvCxnSpPr>
        <p:spPr>
          <a:xfrm>
            <a:off x="1380847" y="2650034"/>
            <a:ext cx="0" cy="268707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3A82F-1D51-4149-846F-6601D74338A8}"/>
              </a:ext>
            </a:extLst>
          </p:cNvPr>
          <p:cNvSpPr/>
          <p:nvPr/>
        </p:nvSpPr>
        <p:spPr>
          <a:xfrm>
            <a:off x="292487" y="3652425"/>
            <a:ext cx="3382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GetAccuracy</a:t>
            </a:r>
            <a:r>
              <a:rPr lang="en-US" altLang="ko-KR" dirty="0">
                <a:highlight>
                  <a:srgbClr val="FFFF00"/>
                </a:highlight>
              </a:rPr>
              <a:t>(string </a:t>
            </a:r>
            <a:r>
              <a:rPr lang="en-US" altLang="ko-KR" dirty="0" err="1">
                <a:highlight>
                  <a:srgbClr val="FFFF00"/>
                </a:highlight>
              </a:rPr>
              <a:t>motionName</a:t>
            </a:r>
            <a:r>
              <a:rPr lang="en-US" altLang="ko-KR" dirty="0">
                <a:highlight>
                  <a:srgbClr val="FFFF00"/>
                </a:highlight>
              </a:rPr>
              <a:t>) 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35446-A5A1-4633-8441-27CD445D7722}"/>
              </a:ext>
            </a:extLst>
          </p:cNvPr>
          <p:cNvSpPr/>
          <p:nvPr/>
        </p:nvSpPr>
        <p:spPr>
          <a:xfrm>
            <a:off x="3554907" y="3652425"/>
            <a:ext cx="7217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정확도를 점수로 산출</a:t>
            </a:r>
            <a:r>
              <a:rPr lang="en-US" altLang="ko-KR" dirty="0"/>
              <a:t> (5 : Perfect / 4 : Cool / 3 : Good / 2 : Bad / 1 : Miss) </a:t>
            </a:r>
          </a:p>
          <a:p>
            <a:r>
              <a:rPr lang="en-US" altLang="en-US" dirty="0"/>
              <a:t>(ex. 74% -&gt; </a:t>
            </a:r>
            <a:r>
              <a:rPr lang="ko-KR" altLang="en-US" dirty="0"/>
              <a:t>반올림</a:t>
            </a:r>
            <a:r>
              <a:rPr lang="en-US" altLang="ko-KR" dirty="0"/>
              <a:t>(</a:t>
            </a:r>
            <a:r>
              <a:rPr lang="en-US" altLang="en-US" dirty="0"/>
              <a:t>74/20) = 4 : Cool)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26247-82BA-4295-AE3D-416ECDD9FAEF}"/>
              </a:ext>
            </a:extLst>
          </p:cNvPr>
          <p:cNvSpPr/>
          <p:nvPr/>
        </p:nvSpPr>
        <p:spPr>
          <a:xfrm>
            <a:off x="209827" y="2417267"/>
            <a:ext cx="602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GetAccuracyByMotion</a:t>
            </a:r>
            <a:r>
              <a:rPr lang="en-US" altLang="ko-KR" dirty="0">
                <a:highlight>
                  <a:srgbClr val="FFFF00"/>
                </a:highlight>
              </a:rPr>
              <a:t>(string </a:t>
            </a:r>
            <a:r>
              <a:rPr lang="en-US" altLang="ko-KR" dirty="0" err="1">
                <a:highlight>
                  <a:srgbClr val="FFFF00"/>
                </a:highlight>
              </a:rPr>
              <a:t>motionName</a:t>
            </a:r>
            <a:r>
              <a:rPr lang="en-US" altLang="ko-KR" dirty="0">
                <a:highlight>
                  <a:srgbClr val="FFFF00"/>
                </a:highlight>
              </a:rPr>
              <a:t>, string </a:t>
            </a:r>
            <a:r>
              <a:rPr lang="en-US" altLang="ko-KR" dirty="0" err="1">
                <a:highlight>
                  <a:srgbClr val="FFFF00"/>
                </a:highlight>
              </a:rPr>
              <a:t>resultString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E6EFFB-F068-4768-AF18-9B7C2E364F6C}"/>
              </a:ext>
            </a:extLst>
          </p:cNvPr>
          <p:cNvSpPr/>
          <p:nvPr/>
        </p:nvSpPr>
        <p:spPr>
          <a:xfrm>
            <a:off x="6239042" y="24172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해당 모션에 대한 정확도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산출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713AA7-4709-4CE6-A11F-264300F53620}"/>
              </a:ext>
            </a:extLst>
          </p:cNvPr>
          <p:cNvSpPr/>
          <p:nvPr/>
        </p:nvSpPr>
        <p:spPr>
          <a:xfrm>
            <a:off x="3458546" y="2823259"/>
            <a:ext cx="8174301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15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(ex. "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팔돌리기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:74%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팔벌리기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:26%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강남스타일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만세하기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허리손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:0%" </a:t>
            </a:r>
          </a:p>
          <a:p>
            <a:pPr algn="just" latinLnBrk="1">
              <a:lnSpc>
                <a:spcPct val="115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motionName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팔돌리기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74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B0938F-8BE1-422D-85FB-119C379EACCE}"/>
              </a:ext>
            </a:extLst>
          </p:cNvPr>
          <p:cNvSpPr/>
          <p:nvPr/>
        </p:nvSpPr>
        <p:spPr>
          <a:xfrm>
            <a:off x="488615" y="5337110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</a:rPr>
              <a:t>CheckAccuracy</a:t>
            </a:r>
            <a:r>
              <a:rPr lang="en-US" altLang="ko-KR" dirty="0">
                <a:highlight>
                  <a:srgbClr val="FFFF00"/>
                </a:highlight>
              </a:rPr>
              <a:t>() </a:t>
            </a:r>
            <a:endParaRPr lang="ko-Kore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40F88F-DDD4-45D7-A230-7A3B63EC0940}"/>
              </a:ext>
            </a:extLst>
          </p:cNvPr>
          <p:cNvSpPr/>
          <p:nvPr/>
        </p:nvSpPr>
        <p:spPr>
          <a:xfrm>
            <a:off x="2229842" y="5323648"/>
            <a:ext cx="801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점수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맞는 이펙트를 연출하고 플레이어들의 점수를 증가시킨다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9341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04E64-D11D-1542-B397-9DFA58010E3C}"/>
              </a:ext>
            </a:extLst>
          </p:cNvPr>
          <p:cNvSpPr txBox="1"/>
          <p:nvPr/>
        </p:nvSpPr>
        <p:spPr>
          <a:xfrm>
            <a:off x="6710516" y="78166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0D0DA-2C7C-44C5-A8EF-4E5E674084A6}"/>
              </a:ext>
            </a:extLst>
          </p:cNvPr>
          <p:cNvSpPr/>
          <p:nvPr/>
        </p:nvSpPr>
        <p:spPr>
          <a:xfrm>
            <a:off x="1561319" y="1836868"/>
            <a:ext cx="977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Unity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동작 인식 가이드 노트가 지나갈 때마다 정확도에 따른 점수를 산출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(Code).</a:t>
            </a:r>
            <a:endParaRPr lang="ko-Kore-KR" altLang="en-US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42D608B-39B4-49C6-AF45-06750C11DD33}"/>
              </a:ext>
            </a:extLst>
          </p:cNvPr>
          <p:cNvSpPr txBox="1"/>
          <p:nvPr/>
        </p:nvSpPr>
        <p:spPr>
          <a:xfrm>
            <a:off x="488595" y="267975"/>
            <a:ext cx="7834714" cy="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ore-KR" dirty="0"/>
              <a:t>4.</a:t>
            </a:r>
            <a:r>
              <a:rPr lang="ko-Kore-KR" altLang="en-US" dirty="0"/>
              <a:t> 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웹캠</a:t>
            </a:r>
            <a:r>
              <a:rPr lang="ko-KR" altLang="en-US"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</a:t>
            </a: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알고리즘 구성</a:t>
            </a:r>
            <a:r>
              <a:rPr lang="en" dirty="0"/>
              <a:t> 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B7581C-C357-4222-8A55-FBBB3ED220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13718" y="3111613"/>
            <a:ext cx="4461460" cy="2545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5F74DC-EEA8-49BF-B4AD-2EBE3919E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68" y="2362834"/>
            <a:ext cx="3441881" cy="40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31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제목 1"/>
          <p:cNvSpPr txBox="1"/>
          <p:nvPr/>
        </p:nvSpPr>
        <p:spPr>
          <a:xfrm>
            <a:off x="45719" y="514708"/>
            <a:ext cx="526475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4.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게임화 전략</a:t>
            </a:r>
          </a:p>
        </p:txBody>
      </p:sp>
      <p:sp>
        <p:nvSpPr>
          <p:cNvPr id="197" name="직사각형 13"/>
          <p:cNvSpPr/>
          <p:nvPr/>
        </p:nvSpPr>
        <p:spPr>
          <a:xfrm>
            <a:off x="7354371" y="4505061"/>
            <a:ext cx="3020994" cy="844953"/>
          </a:xfrm>
          <a:prstGeom prst="rect">
            <a:avLst/>
          </a:prstGeom>
          <a:ln w="762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제목 1"/>
          <p:cNvSpPr txBox="1"/>
          <p:nvPr/>
        </p:nvSpPr>
        <p:spPr>
          <a:xfrm>
            <a:off x="6137952" y="4811793"/>
            <a:ext cx="545383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흥미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유발을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통한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촉진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99" name="오른쪽 화살표 16"/>
          <p:cNvSpPr/>
          <p:nvPr/>
        </p:nvSpPr>
        <p:spPr>
          <a:xfrm>
            <a:off x="7122382" y="6264804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오른쪽 화살표 17"/>
          <p:cNvSpPr/>
          <p:nvPr/>
        </p:nvSpPr>
        <p:spPr>
          <a:xfrm>
            <a:off x="7122382" y="5740853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제목 1"/>
          <p:cNvSpPr txBox="1"/>
          <p:nvPr/>
        </p:nvSpPr>
        <p:spPr>
          <a:xfrm>
            <a:off x="979407" y="5056053"/>
            <a:ext cx="3678607" cy="49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동작의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정확도를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측정한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스코어링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203" name="TextBox 21"/>
          <p:cNvSpPr txBox="1"/>
          <p:nvPr/>
        </p:nvSpPr>
        <p:spPr>
          <a:xfrm>
            <a:off x="7565637" y="5657453"/>
            <a:ext cx="418453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즉각적으로 확인할 수 있는 스코어</a:t>
            </a:r>
          </a:p>
        </p:txBody>
      </p:sp>
      <p:sp>
        <p:nvSpPr>
          <p:cNvPr id="204" name="TextBox 22"/>
          <p:cNvSpPr txBox="1"/>
          <p:nvPr/>
        </p:nvSpPr>
        <p:spPr>
          <a:xfrm>
            <a:off x="7565637" y="6212770"/>
            <a:ext cx="418453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친구와의 경쟁을 통한 승부욕 유발</a:t>
            </a:r>
          </a:p>
        </p:txBody>
      </p:sp>
      <p:sp>
        <p:nvSpPr>
          <p:cNvPr id="205" name="화살표: 오른쪽 23"/>
          <p:cNvSpPr/>
          <p:nvPr/>
        </p:nvSpPr>
        <p:spPr>
          <a:xfrm>
            <a:off x="5299014" y="4142295"/>
            <a:ext cx="620117" cy="561128"/>
          </a:xfrm>
          <a:prstGeom prst="rightArrow">
            <a:avLst>
              <a:gd name="adj1" fmla="val 50000"/>
              <a:gd name="adj2" fmla="val 50000"/>
            </a:avLst>
          </a:prstGeom>
          <a:ln w="381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27604D-37DE-424D-8268-8CC2B21BBA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031" y="2543133"/>
            <a:ext cx="2655610" cy="2201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A767E3-4948-4446-A7B6-64D8DE4EB6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46" y="2028616"/>
            <a:ext cx="2910722" cy="208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450281-1AEF-4B98-B124-E2E6A14FEC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864867" y="2045992"/>
            <a:ext cx="3174337" cy="2068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361F16-599B-4D95-BA48-259B80126BF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49961" y="2316204"/>
            <a:ext cx="2201750" cy="2655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직사각형 13"/>
          <p:cNvSpPr/>
          <p:nvPr/>
        </p:nvSpPr>
        <p:spPr>
          <a:xfrm>
            <a:off x="7208417" y="2312701"/>
            <a:ext cx="3020994" cy="844953"/>
          </a:xfrm>
          <a:prstGeom prst="rect">
            <a:avLst/>
          </a:prstGeom>
          <a:ln w="762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제목 1"/>
          <p:cNvSpPr txBox="1"/>
          <p:nvPr/>
        </p:nvSpPr>
        <p:spPr>
          <a:xfrm>
            <a:off x="5983206" y="2646630"/>
            <a:ext cx="5453829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보상 컨텐츠 및 운동 효과</a:t>
            </a:r>
          </a:p>
        </p:txBody>
      </p:sp>
      <p:grpSp>
        <p:nvGrpSpPr>
          <p:cNvPr id="217" name="그룹 1"/>
          <p:cNvGrpSpPr/>
          <p:nvPr/>
        </p:nvGrpSpPr>
        <p:grpSpPr>
          <a:xfrm>
            <a:off x="6051075" y="4214816"/>
            <a:ext cx="5453829" cy="1568221"/>
            <a:chOff x="0" y="2311912"/>
            <a:chExt cx="5453827" cy="1568220"/>
          </a:xfrm>
        </p:grpSpPr>
        <p:sp>
          <p:nvSpPr>
            <p:cNvPr id="213" name="제목 1"/>
            <p:cNvSpPr/>
            <p:nvPr/>
          </p:nvSpPr>
          <p:spPr>
            <a:xfrm>
              <a:off x="0" y="2586990"/>
              <a:ext cx="54538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/>
            <a:p>
              <a:pPr algn="ctr" defTabSz="914400">
                <a:lnSpc>
                  <a:spcPct val="170000"/>
                </a:lnSpc>
                <a:defRPr b="1" spc="-150">
                  <a:latin typeface="Calisto MT"/>
                  <a:ea typeface="Calisto MT"/>
                  <a:cs typeface="Calisto MT"/>
                  <a:sym typeface="Calisto MT"/>
                </a:defRPr>
              </a:pPr>
              <a:endParaRPr/>
            </a:p>
            <a:p>
              <a:pPr algn="ctr" defTabSz="914400">
                <a:lnSpc>
                  <a:spcPct val="170000"/>
                </a:lnSpc>
                <a:defRPr b="1" spc="-150">
                  <a:latin typeface="Calisto MT"/>
                  <a:ea typeface="Calisto MT"/>
                  <a:cs typeface="Calisto MT"/>
                  <a:sym typeface="Calisto MT"/>
                </a:defRPr>
              </a:pPr>
              <a:endParaRPr/>
            </a:p>
            <a:p>
              <a:pPr algn="ctr" defTabSz="914400">
                <a:lnSpc>
                  <a:spcPct val="170000"/>
                </a:lnSpc>
                <a:defRPr b="1" spc="-150">
                  <a:latin typeface="Calisto MT"/>
                  <a:ea typeface="Calisto MT"/>
                  <a:cs typeface="Calisto MT"/>
                  <a:sym typeface="Calisto MT"/>
                </a:defRPr>
              </a:pPr>
              <a:endParaRPr/>
            </a:p>
            <a:p>
              <a:pPr algn="ctr" defTabSz="914400">
                <a:lnSpc>
                  <a:spcPct val="170000"/>
                </a:lnSpc>
                <a:defRPr spc="-150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>
                  <a:latin typeface="나눔고딕 Light"/>
                  <a:ea typeface="나눔고딕 Light"/>
                  <a:cs typeface="나눔고딕 Light"/>
                  <a:sym typeface="나눔고딕 Light"/>
                </a:rPr>
                <a:t>친구와 함께하는 게임에서 승리하거나</a:t>
              </a:r>
            </a:p>
            <a:p>
              <a:pPr algn="ctr" defTabSz="914400">
                <a:lnSpc>
                  <a:spcPct val="170000"/>
                </a:lnSpc>
                <a:defRPr spc="-150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>
                  <a:latin typeface="나눔고딕 Light"/>
                  <a:ea typeface="나눔고딕 Light"/>
                  <a:cs typeface="나눔고딕 Light"/>
                  <a:sym typeface="나눔고딕 Light"/>
                </a:rPr>
                <a:t>게임이 종료될 경우</a:t>
              </a:r>
            </a:p>
            <a:p>
              <a:pPr algn="ctr" defTabSz="914400">
                <a:lnSpc>
                  <a:spcPct val="170000"/>
                </a:lnSpc>
                <a:defRPr b="1" spc="-150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 b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단기 보상 제공하여 흥미 유발</a:t>
              </a:r>
            </a:p>
          </p:txBody>
        </p:sp>
        <p:sp>
          <p:nvSpPr>
            <p:cNvPr id="214" name="제목 1"/>
            <p:cNvSpPr/>
            <p:nvPr/>
          </p:nvSpPr>
          <p:spPr>
            <a:xfrm>
              <a:off x="0" y="3880131"/>
              <a:ext cx="54538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/>
            <a:p>
              <a:pPr algn="ctr" defTabSz="914400">
                <a:lnSpc>
                  <a:spcPct val="170000"/>
                </a:lnSpc>
                <a:defRPr b="1" spc="-150">
                  <a:latin typeface="Calisto MT"/>
                  <a:ea typeface="Calisto MT"/>
                  <a:cs typeface="Calisto MT"/>
                  <a:sym typeface="Calisto MT"/>
                </a:defRPr>
              </a:pPr>
              <a:endParaRPr dirty="0"/>
            </a:p>
            <a:p>
              <a:pPr algn="ctr" defTabSz="914400">
                <a:lnSpc>
                  <a:spcPct val="170000"/>
                </a:lnSpc>
                <a:defRPr spc="-150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운동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할수록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올라가는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체력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게이지와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젊어지는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캐릭터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등</a:t>
              </a:r>
              <a:br>
                <a:rPr b="1" dirty="0"/>
              </a:b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직관적인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리워드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획득</a:t>
              </a:r>
              <a:endParaRPr dirty="0">
                <a:latin typeface="나눔고딕 Light"/>
                <a:ea typeface="나눔고딕 Light"/>
                <a:cs typeface="나눔고딕 Light"/>
                <a:sym typeface="나눔고딕 Light"/>
              </a:endParaRPr>
            </a:p>
            <a:p>
              <a:pPr algn="ctr" defTabSz="914400">
                <a:lnSpc>
                  <a:spcPct val="170000"/>
                </a:lnSpc>
                <a:defRPr spc="-150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         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운동의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재미요소를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부여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,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운동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촉진</a:t>
              </a:r>
              <a:r>
                <a:rPr dirty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 </a:t>
              </a:r>
              <a:r>
                <a:rPr dirty="0" err="1">
                  <a:latin typeface="나눔고딕 Light"/>
                  <a:ea typeface="나눔고딕 Light"/>
                  <a:cs typeface="나눔고딕 Light"/>
                  <a:sym typeface="나눔고딕 Light"/>
                </a:rPr>
                <a:t>효과</a:t>
              </a:r>
              <a:endParaRPr dirty="0">
                <a:latin typeface="나눔고딕 Light"/>
                <a:ea typeface="나눔고딕 Light"/>
                <a:cs typeface="나눔고딕 Light"/>
                <a:sym typeface="나눔고딕 Light"/>
              </a:endParaRPr>
            </a:p>
          </p:txBody>
        </p:sp>
        <p:sp>
          <p:nvSpPr>
            <p:cNvPr id="215" name="오른쪽 화살표 16"/>
            <p:cNvSpPr/>
            <p:nvPr/>
          </p:nvSpPr>
          <p:spPr>
            <a:xfrm>
              <a:off x="933958" y="2311912"/>
              <a:ext cx="397536" cy="2386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오른쪽 화살표 17"/>
            <p:cNvSpPr/>
            <p:nvPr/>
          </p:nvSpPr>
          <p:spPr>
            <a:xfrm>
              <a:off x="692394" y="3615024"/>
              <a:ext cx="397536" cy="2386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lang="en-US" altLang="ko-KR" dirty="0"/>
                <a:t>000</a:t>
              </a:r>
              <a:endParaRPr dirty="0"/>
            </a:p>
          </p:txBody>
        </p:sp>
      </p:grpSp>
      <p:sp>
        <p:nvSpPr>
          <p:cNvPr id="218" name="제목 1"/>
          <p:cNvSpPr txBox="1"/>
          <p:nvPr/>
        </p:nvSpPr>
        <p:spPr>
          <a:xfrm>
            <a:off x="1420222" y="6117050"/>
            <a:ext cx="3715952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게임 종료 시 보상 지급</a:t>
            </a:r>
          </a:p>
        </p:txBody>
      </p:sp>
      <p:pic>
        <p:nvPicPr>
          <p:cNvPr id="219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03" y="3738502"/>
            <a:ext cx="3947454" cy="2205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503" y="1727523"/>
            <a:ext cx="3947453" cy="220520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제목 1"/>
          <p:cNvSpPr txBox="1"/>
          <p:nvPr/>
        </p:nvSpPr>
        <p:spPr>
          <a:xfrm>
            <a:off x="45719" y="514708"/>
            <a:ext cx="526475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4.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게임화 전략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제목 1"/>
          <p:cNvSpPr txBox="1"/>
          <p:nvPr/>
        </p:nvSpPr>
        <p:spPr>
          <a:xfrm>
            <a:off x="45719" y="514708"/>
            <a:ext cx="288383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5.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시연 영상</a:t>
            </a:r>
          </a:p>
        </p:txBody>
      </p:sp>
      <p:pic>
        <p:nvPicPr>
          <p:cNvPr id="2" name="최종시연영상">
            <a:hlinkClick r:id="" action="ppaction://media"/>
            <a:extLst>
              <a:ext uri="{FF2B5EF4-FFF2-40B4-BE49-F238E27FC236}">
                <a16:creationId xmlns:a16="http://schemas.microsoft.com/office/drawing/2014/main" id="{3586BC0C-BC0D-4BF0-9142-DCC085A59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5485" y="1767116"/>
            <a:ext cx="7886246" cy="44360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2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제목 1"/>
          <p:cNvSpPr txBox="1"/>
          <p:nvPr/>
        </p:nvSpPr>
        <p:spPr>
          <a:xfrm>
            <a:off x="-323559" y="521955"/>
            <a:ext cx="492733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6.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사용자 평가 및 결론 </a:t>
            </a:r>
          </a:p>
        </p:txBody>
      </p:sp>
      <p:sp>
        <p:nvSpPr>
          <p:cNvPr id="235" name="제목 1"/>
          <p:cNvSpPr txBox="1"/>
          <p:nvPr/>
        </p:nvSpPr>
        <p:spPr>
          <a:xfrm>
            <a:off x="5509136" y="1593958"/>
            <a:ext cx="545382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회전 수</a:t>
            </a:r>
            <a:r>
              <a:t>/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분</a:t>
            </a:r>
          </a:p>
        </p:txBody>
      </p:sp>
      <p:sp>
        <p:nvSpPr>
          <p:cNvPr id="237" name="제목 1"/>
          <p:cNvSpPr txBox="1"/>
          <p:nvPr/>
        </p:nvSpPr>
        <p:spPr>
          <a:xfrm>
            <a:off x="-54774" y="3992957"/>
            <a:ext cx="545383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친구와 각자 집에서 함께 할 수 있는 게임</a:t>
            </a:r>
          </a:p>
          <a:p>
            <a:pPr algn="ctr" defTabSz="914400">
              <a:lnSpc>
                <a:spcPct val="170000"/>
              </a:lnSpc>
              <a:defRPr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사용자들에게 적절한 보상 지급 </a:t>
            </a:r>
          </a:p>
          <a:p>
            <a:pPr algn="ctr" defTabSz="914400">
              <a:lnSpc>
                <a:spcPct val="170000"/>
              </a:lnSpc>
              <a:defRPr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  반복적인 흥미 유발</a:t>
            </a:r>
          </a:p>
          <a:p>
            <a:pPr algn="ctr" defTabSz="914400">
              <a:lnSpc>
                <a:spcPct val="170000"/>
              </a:lnSpc>
              <a:defRPr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latin typeface="나눔고딕 Light"/>
                <a:ea typeface="나눔고딕 Light"/>
                <a:cs typeface="나눔고딕 Light"/>
                <a:sym typeface="나눔고딕 Light"/>
              </a:rPr>
              <a:t>홈 트레이닝의 낮은 지속률 개선</a:t>
            </a:r>
          </a:p>
        </p:txBody>
      </p:sp>
      <p:sp>
        <p:nvSpPr>
          <p:cNvPr id="238" name="오른쪽 화살표 32"/>
          <p:cNvSpPr/>
          <p:nvPr/>
        </p:nvSpPr>
        <p:spPr>
          <a:xfrm>
            <a:off x="1434859" y="4726075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오른쪽 화살표 33"/>
          <p:cNvSpPr/>
          <p:nvPr/>
        </p:nvSpPr>
        <p:spPr>
          <a:xfrm>
            <a:off x="819801" y="5189747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2" name="그룹 1"/>
          <p:cNvGrpSpPr/>
          <p:nvPr/>
        </p:nvGrpSpPr>
        <p:grpSpPr>
          <a:xfrm>
            <a:off x="-174088" y="2501056"/>
            <a:ext cx="5453828" cy="844953"/>
            <a:chOff x="0" y="0"/>
            <a:chExt cx="5453827" cy="844952"/>
          </a:xfrm>
        </p:grpSpPr>
        <p:sp>
          <p:nvSpPr>
            <p:cNvPr id="240" name="직사각형 34"/>
            <p:cNvSpPr/>
            <p:nvPr/>
          </p:nvSpPr>
          <p:spPr>
            <a:xfrm>
              <a:off x="1207624" y="0"/>
              <a:ext cx="3020995" cy="844953"/>
            </a:xfrm>
            <a:prstGeom prst="rect">
              <a:avLst/>
            </a:prstGeom>
            <a:noFill/>
            <a:ln w="762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제목 1"/>
            <p:cNvSpPr txBox="1"/>
            <p:nvPr/>
          </p:nvSpPr>
          <p:spPr>
            <a:xfrm>
              <a:off x="0" y="304565"/>
              <a:ext cx="5453829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 defTabSz="914400">
                <a:lnSpc>
                  <a:spcPct val="170000"/>
                </a:lnSpc>
                <a:defRPr spc="-150">
                  <a:latin typeface="나눔고딕 Light"/>
                  <a:ea typeface="나눔고딕 Light"/>
                  <a:cs typeface="나눔고딕 Light"/>
                  <a:sym typeface="나눔고딕 Light"/>
                </a:defRPr>
              </a:lvl1pPr>
            </a:lstStyle>
            <a:p>
              <a:pPr>
                <a:defRPr b="1">
                  <a:latin typeface="Calisto MT"/>
                  <a:ea typeface="Calisto MT"/>
                  <a:cs typeface="Calisto MT"/>
                  <a:sym typeface="Calisto MT"/>
                </a:defRPr>
              </a:pPr>
              <a:r>
                <a:rPr b="0">
                  <a:latin typeface="나눔고딕 Light"/>
                  <a:ea typeface="나눔고딕 Light"/>
                  <a:cs typeface="나눔고딕 Light"/>
                  <a:sym typeface="나눔고딕 Light"/>
                </a:rPr>
                <a:t>기대 효과</a:t>
              </a:r>
            </a:p>
          </p:txBody>
        </p:sp>
      </p:grpSp>
      <p:sp>
        <p:nvSpPr>
          <p:cNvPr id="243" name="제목 1"/>
          <p:cNvSpPr txBox="1"/>
          <p:nvPr/>
        </p:nvSpPr>
        <p:spPr>
          <a:xfrm>
            <a:off x="5584041" y="3817470"/>
            <a:ext cx="545383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사용자 평가 결과의 평균값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1561A34-F72C-433A-B61A-EB18E580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1543"/>
              </p:ext>
            </p:extLst>
          </p:nvPr>
        </p:nvGraphicFramePr>
        <p:xfrm>
          <a:off x="5393078" y="4178980"/>
          <a:ext cx="6036924" cy="2268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026">
                  <a:extLst>
                    <a:ext uri="{9D8B030D-6E8A-4147-A177-3AD203B41FA5}">
                      <a16:colId xmlns:a16="http://schemas.microsoft.com/office/drawing/2014/main" val="568333705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349053483"/>
                    </a:ext>
                  </a:extLst>
                </a:gridCol>
                <a:gridCol w="1145930">
                  <a:extLst>
                    <a:ext uri="{9D8B030D-6E8A-4147-A177-3AD203B41FA5}">
                      <a16:colId xmlns:a16="http://schemas.microsoft.com/office/drawing/2014/main" val="1949924173"/>
                    </a:ext>
                  </a:extLst>
                </a:gridCol>
                <a:gridCol w="1145930">
                  <a:extLst>
                    <a:ext uri="{9D8B030D-6E8A-4147-A177-3AD203B41FA5}">
                      <a16:colId xmlns:a16="http://schemas.microsoft.com/office/drawing/2014/main" val="347461889"/>
                    </a:ext>
                  </a:extLst>
                </a:gridCol>
                <a:gridCol w="1145930">
                  <a:extLst>
                    <a:ext uri="{9D8B030D-6E8A-4147-A177-3AD203B41FA5}">
                      <a16:colId xmlns:a16="http://schemas.microsoft.com/office/drawing/2014/main" val="1499402320"/>
                    </a:ext>
                  </a:extLst>
                </a:gridCol>
              </a:tblGrid>
              <a:tr h="52986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User Interview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게임형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홈 트레이닝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14911"/>
                  </a:ext>
                </a:extLst>
              </a:tr>
              <a:tr h="39029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97293"/>
                  </a:ext>
                </a:extLst>
              </a:tr>
              <a:tr h="3902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운동 몰입도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064508"/>
                  </a:ext>
                </a:extLst>
              </a:tr>
              <a:tr h="52986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운동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지속률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(10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170391"/>
                  </a:ext>
                </a:extLst>
              </a:tr>
              <a:tr h="39029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재이용 의향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4659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68410D-D8C1-47FC-B6D4-81CABA1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11" y="2176614"/>
            <a:ext cx="5724640" cy="14875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9" descr="그림 9"/>
          <p:cNvPicPr>
            <a:picLocks noChangeAspect="1"/>
          </p:cNvPicPr>
          <p:nvPr/>
        </p:nvPicPr>
        <p:blipFill>
          <a:blip r:embed="rId2"/>
          <a:srcRect l="19651" t="1102" r="21568"/>
          <a:stretch>
            <a:fillRect/>
          </a:stretch>
        </p:blipFill>
        <p:spPr>
          <a:xfrm>
            <a:off x="7131877" y="2083775"/>
            <a:ext cx="3347476" cy="371044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직사각형 3"/>
          <p:cNvSpPr/>
          <p:nvPr/>
        </p:nvSpPr>
        <p:spPr>
          <a:xfrm>
            <a:off x="488594" y="1051978"/>
            <a:ext cx="1867744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직사각형 4"/>
          <p:cNvSpPr/>
          <p:nvPr/>
        </p:nvSpPr>
        <p:spPr>
          <a:xfrm>
            <a:off x="3734537" y="1051976"/>
            <a:ext cx="8135078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5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05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제목 1"/>
          <p:cNvSpPr txBox="1"/>
          <p:nvPr/>
        </p:nvSpPr>
        <p:spPr>
          <a:xfrm>
            <a:off x="886007" y="496010"/>
            <a:ext cx="9331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z="2800"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목차</a:t>
            </a:r>
          </a:p>
        </p:txBody>
      </p:sp>
      <p:sp>
        <p:nvSpPr>
          <p:cNvPr id="107" name="제목 1"/>
          <p:cNvSpPr txBox="1"/>
          <p:nvPr/>
        </p:nvSpPr>
        <p:spPr>
          <a:xfrm>
            <a:off x="1758366" y="1340768"/>
            <a:ext cx="3502070" cy="420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endParaRPr lang="en-US" altLang="ko-KR" dirty="0"/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R" dirty="0">
                <a:latin typeface="나눔고딕 Light"/>
                <a:ea typeface="나눔고딕 Light"/>
                <a:cs typeface="나눔고딕 Light"/>
                <a:sym typeface="나눔고딕 Light"/>
              </a:rPr>
              <a:t>0. </a:t>
            </a: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역할 분담</a:t>
            </a:r>
            <a:endParaRPr lang="en-US" altLang="ko-KR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en-US" altLang="ko-KR" dirty="0"/>
              <a:t>1. </a:t>
            </a: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연구 배경 및 주제 설명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2.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관련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연구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3.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제안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연구의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중요성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/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독창성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4.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프로젝트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구성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5.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시연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영상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defTabSz="914400">
              <a:lnSpc>
                <a:spcPct val="170000"/>
              </a:lnSpc>
              <a:defRPr sz="2000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6.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사용자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평가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및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결론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8595" y="1051978"/>
            <a:ext cx="8187219" cy="1764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75985" y="1051977"/>
            <a:ext cx="1793629" cy="1764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68" y="760045"/>
            <a:ext cx="1022063" cy="76032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552450" y="551453"/>
            <a:ext cx="3744616" cy="500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2800" b="1" spc="-150" dirty="0">
                <a:latin typeface="Calisto MT" panose="02040603050505030304" pitchFamily="18" charset="0"/>
                <a:ea typeface="나눔고딕" panose="020D0604000000000000" pitchFamily="50" charset="-127"/>
              </a:rPr>
              <a:t>0. </a:t>
            </a:r>
            <a:r>
              <a:rPr lang="ko-KR" altLang="en-US" sz="2800" b="1" spc="-150" dirty="0">
                <a:latin typeface="Calisto MT" panose="02040603050505030304" pitchFamily="18" charset="0"/>
                <a:ea typeface="나눔고딕" panose="020D0604000000000000" pitchFamily="50" charset="-127"/>
              </a:rPr>
              <a:t>역할 분담</a:t>
            </a:r>
            <a:endParaRPr lang="en-US" altLang="ko-KR" sz="2800" b="1" spc="-150" dirty="0">
              <a:latin typeface="Calisto MT" panose="02040603050505030304" pitchFamily="18" charset="0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6BD04F9-4A6F-44AB-B92C-F8C15EB03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3228"/>
              </p:ext>
            </p:extLst>
          </p:nvPr>
        </p:nvGraphicFramePr>
        <p:xfrm>
          <a:off x="1639410" y="2628900"/>
          <a:ext cx="9219089" cy="24879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90027">
                  <a:extLst>
                    <a:ext uri="{9D8B030D-6E8A-4147-A177-3AD203B41FA5}">
                      <a16:colId xmlns:a16="http://schemas.microsoft.com/office/drawing/2014/main" val="2349458104"/>
                    </a:ext>
                  </a:extLst>
                </a:gridCol>
                <a:gridCol w="7629062">
                  <a:extLst>
                    <a:ext uri="{9D8B030D-6E8A-4147-A177-3AD203B41FA5}">
                      <a16:colId xmlns:a16="http://schemas.microsoft.com/office/drawing/2014/main" val="1945406363"/>
                    </a:ext>
                  </a:extLst>
                </a:gridCol>
              </a:tblGrid>
              <a:tr h="5166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800" dirty="0">
                          <a:effectLst/>
                        </a:rPr>
                        <a:t>이름</a:t>
                      </a:r>
                      <a:endParaRPr lang="ko-KR" sz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800" dirty="0">
                          <a:effectLst/>
                        </a:rPr>
                        <a:t>역할</a:t>
                      </a:r>
                      <a:endParaRPr lang="ko-KR" sz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33780"/>
                  </a:ext>
                </a:extLst>
              </a:tr>
              <a:tr h="9856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b="0" dirty="0">
                          <a:effectLst/>
                          <a:highlight>
                            <a:srgbClr val="FFFF00"/>
                          </a:highlight>
                        </a:rPr>
                        <a:t>김유현</a:t>
                      </a:r>
                      <a:endParaRPr lang="ko-KR" sz="1600" b="0" dirty="0">
                        <a:effectLst/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dirty="0">
                          <a:effectLst/>
                          <a:highlight>
                            <a:srgbClr val="FFFF00"/>
                          </a:highlight>
                        </a:rPr>
                        <a:t>팀장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, Teachable Machine + </a:t>
                      </a:r>
                      <a:r>
                        <a:rPr lang="ko-KR" sz="1600" dirty="0" err="1">
                          <a:effectLst/>
                          <a:highlight>
                            <a:srgbClr val="FFFF00"/>
                          </a:highlight>
                        </a:rPr>
                        <a:t>웹캠</a:t>
                      </a:r>
                      <a:r>
                        <a:rPr lang="ko-KR" sz="1600" dirty="0">
                          <a:effectLst/>
                          <a:highlight>
                            <a:srgbClr val="FFFF00"/>
                          </a:highlight>
                        </a:rPr>
                        <a:t> 연동한 동작 인식 연구 및 구현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dirty="0">
                          <a:effectLst/>
                          <a:highlight>
                            <a:srgbClr val="FFFF00"/>
                          </a:highlight>
                        </a:rPr>
                        <a:t>멀티플레이 게임 구현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sz="1600" dirty="0">
                          <a:effectLst/>
                          <a:highlight>
                            <a:srgbClr val="FFFF00"/>
                          </a:highlight>
                        </a:rPr>
                        <a:t>게임 </a:t>
                      </a: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UI </a:t>
                      </a:r>
                      <a:r>
                        <a:rPr lang="ko-KR" sz="1600" dirty="0">
                          <a:effectLst/>
                          <a:highlight>
                            <a:srgbClr val="FFFF00"/>
                          </a:highlight>
                        </a:rPr>
                        <a:t>매핑 및 연동</a:t>
                      </a:r>
                      <a:endParaRPr lang="ko-KR" sz="1600" dirty="0">
                        <a:effectLst/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2795193"/>
                  </a:ext>
                </a:extLst>
              </a:tr>
              <a:tr h="9856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b="0" dirty="0">
                          <a:effectLst/>
                        </a:rPr>
                        <a:t>정은서</a:t>
                      </a:r>
                      <a:endParaRPr lang="ko-KR" sz="1600" b="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200" b="0" dirty="0" err="1">
                          <a:effectLst/>
                        </a:rPr>
                        <a:t>키넥트</a:t>
                      </a:r>
                      <a:r>
                        <a:rPr lang="ko-KR" sz="1200" b="0" dirty="0">
                          <a:effectLst/>
                        </a:rPr>
                        <a:t> 동작 인식 연구 및 구현</a:t>
                      </a:r>
                      <a:r>
                        <a:rPr lang="en-US" sz="1200" b="0" dirty="0">
                          <a:effectLst/>
                        </a:rPr>
                        <a:t>, </a:t>
                      </a:r>
                      <a:r>
                        <a:rPr lang="ko-KR" sz="1200" b="0" dirty="0">
                          <a:effectLst/>
                        </a:rPr>
                        <a:t>애니메이션 제작</a:t>
                      </a:r>
                      <a:r>
                        <a:rPr lang="en-US" sz="1200" b="0" dirty="0">
                          <a:effectLst/>
                        </a:rPr>
                        <a:t>(</a:t>
                      </a:r>
                      <a:r>
                        <a:rPr lang="ko-KR" sz="1200" b="0" dirty="0">
                          <a:effectLst/>
                        </a:rPr>
                        <a:t>캐릭터 안무 동작</a:t>
                      </a:r>
                      <a:r>
                        <a:rPr lang="en-US" sz="1200" b="0" dirty="0">
                          <a:effectLst/>
                        </a:rPr>
                        <a:t>, </a:t>
                      </a:r>
                      <a:r>
                        <a:rPr lang="ko-KR" sz="1200" b="0" dirty="0">
                          <a:effectLst/>
                        </a:rPr>
                        <a:t>각종 이펙트 등</a:t>
                      </a:r>
                      <a:r>
                        <a:rPr lang="en-US" sz="1200" b="0" dirty="0">
                          <a:effectLst/>
                        </a:rPr>
                        <a:t>), </a:t>
                      </a:r>
                      <a:r>
                        <a:rPr lang="ko-KR" sz="1200" b="0" dirty="0">
                          <a:effectLst/>
                        </a:rPr>
                        <a:t>게임 </a:t>
                      </a:r>
                      <a:r>
                        <a:rPr lang="en-US" sz="1200" b="0" dirty="0">
                          <a:effectLst/>
                        </a:rPr>
                        <a:t>UI </a:t>
                      </a:r>
                      <a:r>
                        <a:rPr lang="ko-KR" sz="1200" b="0" dirty="0">
                          <a:effectLst/>
                        </a:rPr>
                        <a:t>제작</a:t>
                      </a:r>
                      <a:r>
                        <a:rPr lang="en-US" sz="1200" b="0" dirty="0">
                          <a:effectLst/>
                        </a:rPr>
                        <a:t>, </a:t>
                      </a:r>
                      <a:r>
                        <a:rPr lang="ko-KR" sz="1200" b="0" dirty="0">
                          <a:effectLst/>
                        </a:rPr>
                        <a:t>사용자 평가</a:t>
                      </a:r>
                      <a:endParaRPr lang="ko-KR" sz="1200" b="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96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131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1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제목 1"/>
          <p:cNvSpPr txBox="1"/>
          <p:nvPr/>
        </p:nvSpPr>
        <p:spPr>
          <a:xfrm>
            <a:off x="-292162" y="436817"/>
            <a:ext cx="456346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1.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서론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연구 배경 </a:t>
            </a:r>
          </a:p>
        </p:txBody>
      </p:sp>
      <p:pic>
        <p:nvPicPr>
          <p:cNvPr id="11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92" y="2033746"/>
            <a:ext cx="3657601" cy="171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7" y="3552032"/>
            <a:ext cx="2178430" cy="2571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328" y="2735074"/>
            <a:ext cx="3272205" cy="251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69" y="3448749"/>
            <a:ext cx="2178430" cy="257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596" y="3360227"/>
            <a:ext cx="2178430" cy="25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오른쪽 화살표 14"/>
          <p:cNvSpPr/>
          <p:nvPr/>
        </p:nvSpPr>
        <p:spPr>
          <a:xfrm>
            <a:off x="5576204" y="3357757"/>
            <a:ext cx="1415562" cy="7721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제목 1"/>
          <p:cNvSpPr txBox="1"/>
          <p:nvPr/>
        </p:nvSpPr>
        <p:spPr>
          <a:xfrm>
            <a:off x="6855698" y="5579762"/>
            <a:ext cx="456346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홈 트레이닝이 전국적으로 유행</a:t>
            </a:r>
          </a:p>
        </p:txBody>
      </p:sp>
      <p:sp>
        <p:nvSpPr>
          <p:cNvPr id="120" name="&quot;없음&quot; 기호 16"/>
          <p:cNvSpPr/>
          <p:nvPr/>
        </p:nvSpPr>
        <p:spPr>
          <a:xfrm>
            <a:off x="2122479" y="3821098"/>
            <a:ext cx="2267255" cy="2250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734" y="16409"/>
                </a:moveTo>
                <a:lnTo>
                  <a:pt x="17734" y="16409"/>
                </a:lnTo>
                <a:cubicBezTo>
                  <a:pt x="20837" y="12585"/>
                  <a:pt x="20247" y="6974"/>
                  <a:pt x="16418" y="3877"/>
                </a:cubicBezTo>
                <a:cubicBezTo>
                  <a:pt x="13146" y="1230"/>
                  <a:pt x="8467" y="1227"/>
                  <a:pt x="5192" y="3869"/>
                </a:cubicBezTo>
                <a:close/>
                <a:moveTo>
                  <a:pt x="3866" y="5191"/>
                </a:moveTo>
                <a:lnTo>
                  <a:pt x="3866" y="5191"/>
                </a:lnTo>
                <a:cubicBezTo>
                  <a:pt x="763" y="9015"/>
                  <a:pt x="1353" y="14626"/>
                  <a:pt x="5182" y="17723"/>
                </a:cubicBezTo>
                <a:cubicBezTo>
                  <a:pt x="8454" y="20370"/>
                  <a:pt x="13133" y="20373"/>
                  <a:pt x="16408" y="1773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제목 1"/>
          <p:cNvSpPr txBox="1"/>
          <p:nvPr/>
        </p:nvSpPr>
        <p:spPr>
          <a:xfrm>
            <a:off x="-292162" y="436817"/>
            <a:ext cx="456346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1.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서론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주제 설명</a:t>
            </a:r>
          </a:p>
        </p:txBody>
      </p:sp>
      <p:sp>
        <p:nvSpPr>
          <p:cNvPr id="126" name="제목 1"/>
          <p:cNvSpPr txBox="1"/>
          <p:nvPr/>
        </p:nvSpPr>
        <p:spPr>
          <a:xfrm>
            <a:off x="123142" y="2943276"/>
            <a:ext cx="456346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lvl1pPr>
          </a:lstStyle>
          <a:p>
            <a:pPr>
              <a:defRPr b="1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홈 트레이닝의 단점</a:t>
            </a:r>
          </a:p>
        </p:txBody>
      </p:sp>
      <p:sp>
        <p:nvSpPr>
          <p:cNvPr id="127" name="제목 1"/>
          <p:cNvSpPr txBox="1"/>
          <p:nvPr/>
        </p:nvSpPr>
        <p:spPr>
          <a:xfrm>
            <a:off x="123142" y="2323372"/>
            <a:ext cx="4563466" cy="286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1.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단기적인 보상의 부재</a:t>
            </a: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2.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지루함을 느끼기 쉬움</a:t>
            </a: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3.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운동 지속률 낮음</a:t>
            </a:r>
          </a:p>
        </p:txBody>
      </p:sp>
      <p:sp>
        <p:nvSpPr>
          <p:cNvPr id="128" name="오른쪽 화살표 9"/>
          <p:cNvSpPr/>
          <p:nvPr/>
        </p:nvSpPr>
        <p:spPr>
          <a:xfrm>
            <a:off x="4264602" y="3717752"/>
            <a:ext cx="935449" cy="5102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타원 11"/>
          <p:cNvSpPr/>
          <p:nvPr/>
        </p:nvSpPr>
        <p:spPr>
          <a:xfrm>
            <a:off x="5622757" y="2260980"/>
            <a:ext cx="1836920" cy="18369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직선 연결선 18"/>
          <p:cNvSpPr/>
          <p:nvPr/>
        </p:nvSpPr>
        <p:spPr>
          <a:xfrm flipH="1" flipV="1">
            <a:off x="6896213" y="4045448"/>
            <a:ext cx="117971" cy="380144"/>
          </a:xfrm>
          <a:prstGeom prst="line">
            <a:avLst/>
          </a:prstGeom>
          <a:ln w="38100">
            <a:solidFill>
              <a:srgbClr val="C0C3D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타원 19"/>
          <p:cNvSpPr/>
          <p:nvPr/>
        </p:nvSpPr>
        <p:spPr>
          <a:xfrm rot="5400000">
            <a:off x="6919590" y="4316234"/>
            <a:ext cx="179295" cy="182855"/>
          </a:xfrm>
          <a:prstGeom prst="ellipse">
            <a:avLst/>
          </a:prstGeom>
          <a:solidFill>
            <a:srgbClr val="C0C3D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2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703" y="4097897"/>
            <a:ext cx="1000584" cy="100058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제목 1"/>
          <p:cNvSpPr txBox="1"/>
          <p:nvPr/>
        </p:nvSpPr>
        <p:spPr>
          <a:xfrm>
            <a:off x="6405877" y="5132352"/>
            <a:ext cx="289623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z="2000" b="1" spc="-150"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Gamification</a:t>
            </a:r>
          </a:p>
        </p:txBody>
      </p:sp>
      <p:sp>
        <p:nvSpPr>
          <p:cNvPr id="134" name="제목 1"/>
          <p:cNvSpPr txBox="1"/>
          <p:nvPr/>
        </p:nvSpPr>
        <p:spPr>
          <a:xfrm>
            <a:off x="7389385" y="2335090"/>
            <a:ext cx="5506617" cy="2383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게임과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결합</a:t>
            </a:r>
            <a:endParaRPr lang="en-US" altLang="ko-KR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ko-KR" altLang="en-US" dirty="0">
                <a:latin typeface="나눔고딕 Light"/>
                <a:ea typeface="나눔고딕 Light"/>
                <a:cs typeface="나눔고딕 Light"/>
                <a:sym typeface="나눔고딕 Light"/>
              </a:rPr>
              <a:t>경쟁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흥미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유발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endParaRPr lang="en-US" altLang="ko-KR"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lang="ko-KR" altLang="en-US"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지속적인 단기 보상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algn="ctr"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지속률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향상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35" name="직사각형 28"/>
          <p:cNvSpPr/>
          <p:nvPr/>
        </p:nvSpPr>
        <p:spPr>
          <a:xfrm>
            <a:off x="1116621" y="2577701"/>
            <a:ext cx="2620110" cy="965599"/>
          </a:xfrm>
          <a:prstGeom prst="rect">
            <a:avLst/>
          </a:prstGeom>
          <a:ln w="762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직사각형 29"/>
          <p:cNvSpPr/>
          <p:nvPr/>
        </p:nvSpPr>
        <p:spPr>
          <a:xfrm>
            <a:off x="8941006" y="2341729"/>
            <a:ext cx="2403377" cy="2472326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137" name="직선 연결선 20"/>
          <p:cNvSpPr/>
          <p:nvPr/>
        </p:nvSpPr>
        <p:spPr>
          <a:xfrm flipV="1">
            <a:off x="6233638" y="4045448"/>
            <a:ext cx="175538" cy="1068759"/>
          </a:xfrm>
          <a:prstGeom prst="line">
            <a:avLst/>
          </a:prstGeom>
          <a:ln w="38100">
            <a:solidFill>
              <a:srgbClr val="C0C3D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타원 21"/>
          <p:cNvSpPr/>
          <p:nvPr/>
        </p:nvSpPr>
        <p:spPr>
          <a:xfrm rot="5400000">
            <a:off x="6143991" y="5112425"/>
            <a:ext cx="179295" cy="182855"/>
          </a:xfrm>
          <a:prstGeom prst="ellipse">
            <a:avLst/>
          </a:prstGeom>
          <a:solidFill>
            <a:srgbClr val="C0C3D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9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587" y="4818295"/>
            <a:ext cx="1305232" cy="130523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제목 1"/>
          <p:cNvSpPr txBox="1"/>
          <p:nvPr/>
        </p:nvSpPr>
        <p:spPr>
          <a:xfrm>
            <a:off x="4873290" y="5646768"/>
            <a:ext cx="289623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ctr" defTabSz="914400">
              <a:lnSpc>
                <a:spcPct val="170000"/>
              </a:lnSpc>
              <a:defRPr sz="2000" b="1" spc="-150"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Dance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제목 1"/>
          <p:cNvSpPr txBox="1"/>
          <p:nvPr/>
        </p:nvSpPr>
        <p:spPr>
          <a:xfrm>
            <a:off x="-683637" y="490458"/>
            <a:ext cx="931373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2.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관련 연구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기존 게임형 홈 트레이닝 관련 연구 </a:t>
            </a:r>
          </a:p>
        </p:txBody>
      </p:sp>
      <p:sp>
        <p:nvSpPr>
          <p:cNvPr id="146" name="직사각형 7"/>
          <p:cNvSpPr txBox="1"/>
          <p:nvPr/>
        </p:nvSpPr>
        <p:spPr>
          <a:xfrm>
            <a:off x="857899" y="3879775"/>
            <a:ext cx="8838947" cy="1873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2. 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경쟁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+ 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홈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트레이닝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marL="285750" indent="-285750">
              <a:lnSpc>
                <a:spcPct val="170000"/>
              </a:lnSpc>
              <a:buSzPct val="100000"/>
              <a:buChar char="-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운동에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영향을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끼치는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피트니스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앱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요인</a:t>
            </a:r>
            <a:r>
              <a:rPr dirty="0"/>
              <a:t>[2]</a:t>
            </a:r>
          </a:p>
          <a:p>
            <a:pPr marL="285750" indent="-285750">
              <a:lnSpc>
                <a:spcPct val="170000"/>
              </a:lnSpc>
              <a:buSzPct val="100000"/>
              <a:buChar char="-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  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지인들과의</a:t>
            </a:r>
            <a:r>
              <a:rPr dirty="0"/>
              <a:t> 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경쟁심리를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유발해</a:t>
            </a:r>
            <a:r>
              <a:rPr dirty="0"/>
              <a:t> 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운동량을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향상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marL="285750" indent="-285750">
              <a:lnSpc>
                <a:spcPct val="170000"/>
              </a:lnSpc>
              <a:buSzPct val="100000"/>
              <a:buChar char="-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 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타인과의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사회적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비교는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사용자의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성과에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동기를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제공하여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실제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운동량의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증진에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영향을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미침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47" name="직사각형 8"/>
          <p:cNvSpPr txBox="1"/>
          <p:nvPr/>
        </p:nvSpPr>
        <p:spPr>
          <a:xfrm>
            <a:off x="857901" y="1601909"/>
            <a:ext cx="5211826" cy="187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1.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게임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+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홈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트레이닝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</a:p>
          <a:p>
            <a:pPr marL="285750" indent="-285750">
              <a:lnSpc>
                <a:spcPct val="170000"/>
              </a:lnSpc>
              <a:buSzPct val="100000"/>
              <a:buChar char="-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헬스케어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게이미피케이션</a:t>
            </a:r>
            <a:r>
              <a:rPr dirty="0"/>
              <a:t>[1]</a:t>
            </a:r>
          </a:p>
          <a:p>
            <a:pPr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	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흥미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유발과</a:t>
            </a:r>
            <a:r>
              <a:rPr dirty="0"/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행동증진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효과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/>
              <a:t>	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보상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전략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–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운동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수행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향상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및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내적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동기에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긍정적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영향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48" name="직사각형 9"/>
          <p:cNvSpPr/>
          <p:nvPr/>
        </p:nvSpPr>
        <p:spPr>
          <a:xfrm>
            <a:off x="776081" y="3947057"/>
            <a:ext cx="2209659" cy="412873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직사각형 10"/>
          <p:cNvSpPr/>
          <p:nvPr/>
        </p:nvSpPr>
        <p:spPr>
          <a:xfrm>
            <a:off x="767824" y="1692095"/>
            <a:ext cx="2209659" cy="412873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오른쪽 화살표 11"/>
          <p:cNvSpPr/>
          <p:nvPr/>
        </p:nvSpPr>
        <p:spPr>
          <a:xfrm>
            <a:off x="812179" y="5040598"/>
            <a:ext cx="397535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오른쪽 화살표 12"/>
          <p:cNvSpPr/>
          <p:nvPr/>
        </p:nvSpPr>
        <p:spPr>
          <a:xfrm>
            <a:off x="812179" y="2731621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오른쪽 화살표 13"/>
          <p:cNvSpPr/>
          <p:nvPr/>
        </p:nvSpPr>
        <p:spPr>
          <a:xfrm>
            <a:off x="812179" y="5479160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TextBox 1"/>
          <p:cNvSpPr txBox="1"/>
          <p:nvPr/>
        </p:nvSpPr>
        <p:spPr>
          <a:xfrm>
            <a:off x="230277" y="6231809"/>
            <a:ext cx="10914918" cy="69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	[1]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박윤하</a:t>
            </a:r>
            <a:r>
              <a:t>·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윤재영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『헬스케어 게이미피케이션 융합적 전략 및 효과』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「한국과학예술포럼」</a:t>
            </a:r>
            <a:r>
              <a:t>, 25(0), 2016</a:t>
            </a:r>
          </a:p>
          <a:p>
            <a:pPr>
              <a:defRPr sz="1200"/>
            </a:pPr>
            <a:r>
              <a:t>             [2]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김진솔</a:t>
            </a:r>
            <a:r>
              <a:t>·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손새아</a:t>
            </a:r>
            <a:r>
              <a:t>·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김희웅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『운동에 영향을 끼치는 피트니스 앱 요인 연구』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「정보시스템연구」</a:t>
            </a:r>
            <a:r>
              <a:t>, 12, 2020</a:t>
            </a:r>
          </a:p>
        </p:txBody>
      </p:sp>
      <p:sp>
        <p:nvSpPr>
          <p:cNvPr id="154" name="오른쪽 화살표 13"/>
          <p:cNvSpPr/>
          <p:nvPr/>
        </p:nvSpPr>
        <p:spPr>
          <a:xfrm>
            <a:off x="812177" y="3215362"/>
            <a:ext cx="397536" cy="2386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8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제목 1"/>
          <p:cNvSpPr txBox="1"/>
          <p:nvPr/>
        </p:nvSpPr>
        <p:spPr>
          <a:xfrm>
            <a:off x="-2034354" y="502306"/>
            <a:ext cx="931373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3.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제안 연구의 중요성 / 독창성</a:t>
            </a:r>
          </a:p>
        </p:txBody>
      </p:sp>
      <p:sp>
        <p:nvSpPr>
          <p:cNvPr id="160" name="직사각형 7"/>
          <p:cNvSpPr txBox="1"/>
          <p:nvPr/>
        </p:nvSpPr>
        <p:spPr>
          <a:xfrm>
            <a:off x="1720837" y="1568623"/>
            <a:ext cx="9272729" cy="4735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742950" lvl="1" indent="-285750">
              <a:lnSpc>
                <a:spcPct val="170000"/>
              </a:lnSpc>
              <a:buSzPct val="100000"/>
              <a:buChar char="-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endParaRPr dirty="0"/>
          </a:p>
          <a:p>
            <a:pPr marL="742950" lvl="1" indent="-285750">
              <a:lnSpc>
                <a:spcPct val="170000"/>
              </a:lnSpc>
              <a:buSzPct val="100000"/>
              <a:buChar char="-"/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1. </a:t>
            </a:r>
            <a:r>
              <a:rPr dirty="0" err="1"/>
              <a:t>일방적</a:t>
            </a:r>
            <a:r>
              <a:rPr dirty="0"/>
              <a:t> </a:t>
            </a:r>
            <a:r>
              <a:rPr dirty="0" err="1"/>
              <a:t>영상</a:t>
            </a:r>
            <a:r>
              <a:rPr dirty="0"/>
              <a:t> </a:t>
            </a:r>
            <a:r>
              <a:rPr dirty="0" err="1"/>
              <a:t>시청</a:t>
            </a:r>
            <a:r>
              <a:rPr dirty="0"/>
              <a:t> </a:t>
            </a:r>
            <a:r>
              <a:rPr dirty="0" err="1"/>
              <a:t>형식으로</a:t>
            </a:r>
            <a:r>
              <a:rPr dirty="0"/>
              <a:t> </a:t>
            </a:r>
            <a:r>
              <a:rPr dirty="0" err="1"/>
              <a:t>본인</a:t>
            </a:r>
            <a:r>
              <a:rPr dirty="0"/>
              <a:t> </a:t>
            </a:r>
            <a:r>
              <a:rPr dirty="0" err="1"/>
              <a:t>동작의</a:t>
            </a:r>
            <a:r>
              <a:rPr dirty="0"/>
              <a:t> </a:t>
            </a:r>
            <a:r>
              <a:rPr dirty="0" err="1"/>
              <a:t>올바른</a:t>
            </a:r>
            <a:r>
              <a:rPr dirty="0"/>
              <a:t> </a:t>
            </a:r>
            <a:r>
              <a:rPr dirty="0" err="1"/>
              <a:t>여부를</a:t>
            </a:r>
            <a:r>
              <a:rPr dirty="0"/>
              <a:t> </a:t>
            </a:r>
            <a:r>
              <a:rPr dirty="0" err="1"/>
              <a:t>알기</a:t>
            </a:r>
            <a:r>
              <a:rPr dirty="0"/>
              <a:t> </a:t>
            </a:r>
            <a:r>
              <a:rPr dirty="0" err="1"/>
              <a:t>어려움</a:t>
            </a:r>
            <a:r>
              <a:rPr dirty="0"/>
              <a:t>. </a:t>
            </a:r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 err="1"/>
              <a:t>모션</a:t>
            </a:r>
            <a:r>
              <a:rPr dirty="0"/>
              <a:t> </a:t>
            </a:r>
            <a:r>
              <a:rPr dirty="0" err="1"/>
              <a:t>인식으로</a:t>
            </a:r>
            <a:r>
              <a:rPr dirty="0"/>
              <a:t> </a:t>
            </a:r>
            <a:r>
              <a:rPr dirty="0" err="1"/>
              <a:t>정확도</a:t>
            </a:r>
            <a:r>
              <a:rPr dirty="0"/>
              <a:t> </a:t>
            </a:r>
            <a:r>
              <a:rPr dirty="0" err="1"/>
              <a:t>체크</a:t>
            </a: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 2. </a:t>
            </a:r>
            <a:r>
              <a:rPr dirty="0" err="1"/>
              <a:t>혼자서</a:t>
            </a:r>
            <a:r>
              <a:rPr dirty="0"/>
              <a:t> </a:t>
            </a:r>
            <a:r>
              <a:rPr dirty="0" err="1"/>
              <a:t>운동하는</a:t>
            </a:r>
            <a:r>
              <a:rPr dirty="0"/>
              <a:t> </a:t>
            </a:r>
            <a:r>
              <a:rPr dirty="0" err="1"/>
              <a:t>형식</a:t>
            </a:r>
            <a:r>
              <a:rPr lang="ko-KR" altLang="en-US" dirty="0" err="1"/>
              <a:t>으로</a:t>
            </a:r>
            <a:r>
              <a:rPr lang="ko-KR" altLang="en-US" dirty="0"/>
              <a:t> 지루함을 느끼기 쉬움</a:t>
            </a:r>
            <a:r>
              <a:rPr lang="en-US" altLang="ko-KR" dirty="0"/>
              <a:t>.</a:t>
            </a:r>
            <a:r>
              <a:rPr dirty="0"/>
              <a:t> </a:t>
            </a:r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 err="1"/>
              <a:t>멀티</a:t>
            </a:r>
            <a:r>
              <a:rPr dirty="0"/>
              <a:t> </a:t>
            </a:r>
            <a:r>
              <a:rPr dirty="0" err="1"/>
              <a:t>플레이</a:t>
            </a:r>
            <a:r>
              <a:rPr dirty="0"/>
              <a:t> </a:t>
            </a:r>
            <a:r>
              <a:rPr dirty="0" err="1"/>
              <a:t>게임으로</a:t>
            </a:r>
            <a:r>
              <a:rPr dirty="0"/>
              <a:t> </a:t>
            </a:r>
            <a:r>
              <a:rPr dirty="0" err="1"/>
              <a:t>지인들과의</a:t>
            </a:r>
            <a:r>
              <a:rPr dirty="0"/>
              <a:t> </a:t>
            </a:r>
            <a:r>
              <a:rPr dirty="0" err="1"/>
              <a:t>경쟁심리를</a:t>
            </a:r>
            <a:r>
              <a:rPr dirty="0"/>
              <a:t> </a:t>
            </a:r>
            <a:r>
              <a:rPr dirty="0" err="1"/>
              <a:t>유발해</a:t>
            </a:r>
            <a:r>
              <a:rPr dirty="0"/>
              <a:t> </a:t>
            </a:r>
            <a:r>
              <a:rPr dirty="0" err="1"/>
              <a:t>운동량을</a:t>
            </a:r>
            <a:r>
              <a:rPr dirty="0"/>
              <a:t> </a:t>
            </a:r>
            <a:r>
              <a:rPr dirty="0" err="1"/>
              <a:t>향상</a:t>
            </a: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 3.본인 </a:t>
            </a:r>
            <a:r>
              <a:rPr dirty="0" err="1"/>
              <a:t>의지만으로</a:t>
            </a:r>
            <a:r>
              <a:rPr dirty="0"/>
              <a:t> </a:t>
            </a:r>
            <a:r>
              <a:rPr dirty="0" err="1"/>
              <a:t>운동</a:t>
            </a:r>
            <a:r>
              <a:rPr dirty="0"/>
              <a:t> </a:t>
            </a:r>
            <a:r>
              <a:rPr dirty="0" err="1"/>
              <a:t>지속해야</a:t>
            </a:r>
            <a:r>
              <a:rPr dirty="0"/>
              <a:t> </a:t>
            </a:r>
            <a:r>
              <a:rPr dirty="0" err="1"/>
              <a:t>하는</a:t>
            </a:r>
            <a:r>
              <a:rPr dirty="0"/>
              <a:t> </a:t>
            </a:r>
            <a:r>
              <a:rPr dirty="0" err="1"/>
              <a:t>형식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의지 박약의 위험이 있음</a:t>
            </a:r>
            <a:r>
              <a:rPr lang="en-US" altLang="ko-KR" dirty="0"/>
              <a:t>.</a:t>
            </a:r>
            <a:endParaRPr dirty="0"/>
          </a:p>
          <a:p>
            <a:pPr lvl="1" indent="228600">
              <a:lnSpc>
                <a:spcPct val="170000"/>
              </a:lnSpc>
              <a:defRPr spc="-15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캐릭터</a:t>
            </a:r>
            <a:r>
              <a:rPr dirty="0"/>
              <a:t>, </a:t>
            </a:r>
            <a:r>
              <a:rPr dirty="0" err="1"/>
              <a:t>노래</a:t>
            </a:r>
            <a:r>
              <a:rPr dirty="0"/>
              <a:t>, </a:t>
            </a:r>
            <a:r>
              <a:rPr dirty="0" err="1"/>
              <a:t>체력</a:t>
            </a:r>
            <a:r>
              <a:rPr dirty="0"/>
              <a:t> </a:t>
            </a:r>
            <a:r>
              <a:rPr dirty="0" err="1"/>
              <a:t>게이지</a:t>
            </a:r>
            <a:r>
              <a:rPr dirty="0"/>
              <a:t> </a:t>
            </a:r>
            <a:r>
              <a:rPr dirty="0" err="1"/>
              <a:t>상승</a:t>
            </a:r>
            <a:r>
              <a:rPr dirty="0"/>
              <a:t> 등 </a:t>
            </a:r>
            <a:r>
              <a:rPr dirty="0" err="1"/>
              <a:t>단기적이고</a:t>
            </a:r>
            <a:r>
              <a:rPr dirty="0"/>
              <a:t>, </a:t>
            </a:r>
            <a:r>
              <a:rPr dirty="0" err="1"/>
              <a:t>직관적인</a:t>
            </a:r>
            <a:r>
              <a:rPr dirty="0"/>
              <a:t> </a:t>
            </a:r>
            <a:r>
              <a:rPr dirty="0" err="1"/>
              <a:t>보상</a:t>
            </a:r>
            <a:r>
              <a:rPr dirty="0"/>
              <a:t> </a:t>
            </a:r>
            <a:r>
              <a:rPr dirty="0" err="1"/>
              <a:t>제공으로</a:t>
            </a:r>
            <a:r>
              <a:rPr dirty="0"/>
              <a:t> </a:t>
            </a:r>
            <a:r>
              <a:rPr dirty="0" err="1"/>
              <a:t>사용자의</a:t>
            </a:r>
            <a:r>
              <a:rPr dirty="0"/>
              <a:t> </a:t>
            </a:r>
            <a:r>
              <a:rPr dirty="0" err="1"/>
              <a:t>흥미</a:t>
            </a:r>
            <a:r>
              <a:rPr dirty="0"/>
              <a:t> </a:t>
            </a:r>
            <a:r>
              <a:rPr dirty="0" err="1"/>
              <a:t>유발</a:t>
            </a:r>
            <a:endParaRPr dirty="0"/>
          </a:p>
        </p:txBody>
      </p:sp>
      <p:sp>
        <p:nvSpPr>
          <p:cNvPr id="161" name="오른쪽 화살표 12"/>
          <p:cNvSpPr/>
          <p:nvPr/>
        </p:nvSpPr>
        <p:spPr>
          <a:xfrm>
            <a:off x="1522069" y="3093276"/>
            <a:ext cx="397536" cy="3357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그룹"/>
          <p:cNvGrpSpPr/>
          <p:nvPr/>
        </p:nvGrpSpPr>
        <p:grpSpPr>
          <a:xfrm>
            <a:off x="4100034" y="1457322"/>
            <a:ext cx="3383608" cy="529163"/>
            <a:chOff x="0" y="-116289"/>
            <a:chExt cx="3187827" cy="529161"/>
          </a:xfrm>
        </p:grpSpPr>
        <p:sp>
          <p:nvSpPr>
            <p:cNvPr id="163" name="직사각형 10"/>
            <p:cNvSpPr/>
            <p:nvPr/>
          </p:nvSpPr>
          <p:spPr>
            <a:xfrm>
              <a:off x="67361" y="0"/>
              <a:ext cx="3120466" cy="412872"/>
            </a:xfrm>
            <a:prstGeom prst="rect">
              <a:avLst/>
            </a:prstGeom>
            <a:noFill/>
            <a:ln w="762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기존 홈 트레이닝 시스템과 달리,"/>
            <p:cNvSpPr txBox="1"/>
            <p:nvPr/>
          </p:nvSpPr>
          <p:spPr>
            <a:xfrm>
              <a:off x="0" y="-116289"/>
              <a:ext cx="3153588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1" indent="228600">
                <a:lnSpc>
                  <a:spcPct val="170000"/>
                </a:lnSpc>
                <a:defRPr spc="-150">
                  <a:latin typeface="나눔고딕 Light"/>
                  <a:ea typeface="나눔고딕 Light"/>
                  <a:cs typeface="나눔고딕 Light"/>
                  <a:sym typeface="나눔고딕 Light"/>
                </a:defRPr>
              </a:pPr>
              <a:r>
                <a:rPr dirty="0" err="1"/>
                <a:t>기존</a:t>
              </a:r>
              <a:r>
                <a:rPr dirty="0"/>
                <a:t> </a:t>
              </a:r>
              <a:r>
                <a:rPr dirty="0" err="1"/>
                <a:t>홈</a:t>
              </a:r>
              <a:r>
                <a:rPr dirty="0"/>
                <a:t> </a:t>
              </a:r>
              <a:r>
                <a:rPr dirty="0" err="1"/>
                <a:t>트레이닝</a:t>
              </a:r>
              <a:r>
                <a:rPr dirty="0"/>
                <a:t> </a:t>
              </a:r>
              <a:r>
                <a:rPr dirty="0" err="1"/>
                <a:t>시스템과</a:t>
              </a:r>
              <a:r>
                <a:rPr dirty="0"/>
                <a:t> </a:t>
              </a:r>
              <a:r>
                <a:rPr dirty="0" err="1"/>
                <a:t>달리</a:t>
              </a:r>
              <a:r>
                <a:rPr dirty="0"/>
                <a:t>, </a:t>
              </a:r>
            </a:p>
          </p:txBody>
        </p:sp>
      </p:grpSp>
      <p:sp>
        <p:nvSpPr>
          <p:cNvPr id="13" name="오른쪽 화살표 12">
            <a:extLst>
              <a:ext uri="{FF2B5EF4-FFF2-40B4-BE49-F238E27FC236}">
                <a16:creationId xmlns:a16="http://schemas.microsoft.com/office/drawing/2014/main" id="{529A79A1-80B9-46BB-A416-92F35EE1A115}"/>
              </a:ext>
            </a:extLst>
          </p:cNvPr>
          <p:cNvSpPr/>
          <p:nvPr/>
        </p:nvSpPr>
        <p:spPr>
          <a:xfrm>
            <a:off x="1522069" y="4513189"/>
            <a:ext cx="397536" cy="3357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오른쪽 화살표 12">
            <a:extLst>
              <a:ext uri="{FF2B5EF4-FFF2-40B4-BE49-F238E27FC236}">
                <a16:creationId xmlns:a16="http://schemas.microsoft.com/office/drawing/2014/main" id="{EF352241-564B-4924-A88A-91C65F08FAF3}"/>
              </a:ext>
            </a:extLst>
          </p:cNvPr>
          <p:cNvSpPr/>
          <p:nvPr/>
        </p:nvSpPr>
        <p:spPr>
          <a:xfrm>
            <a:off x="1522069" y="5871754"/>
            <a:ext cx="397536" cy="3357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제목 1"/>
          <p:cNvSpPr txBox="1"/>
          <p:nvPr/>
        </p:nvSpPr>
        <p:spPr>
          <a:xfrm>
            <a:off x="-341333" y="484141"/>
            <a:ext cx="599156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4.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시스템 구조</a:t>
            </a:r>
          </a:p>
        </p:txBody>
      </p:sp>
      <p:sp>
        <p:nvSpPr>
          <p:cNvPr id="172" name="제목 1"/>
          <p:cNvSpPr txBox="1"/>
          <p:nvPr/>
        </p:nvSpPr>
        <p:spPr>
          <a:xfrm>
            <a:off x="6551725" y="1950496"/>
            <a:ext cx="4889514" cy="209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marL="342900" indent="-342900" defTabSz="914400">
              <a:lnSpc>
                <a:spcPct val="170000"/>
              </a:lnSpc>
              <a:buSzPct val="100000"/>
              <a:buAutoNum type="arabicPeriod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사용자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카메라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설치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실내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자전거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수행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</a:p>
          <a:p>
            <a:pPr marL="342900" indent="-342900" defTabSz="914400">
              <a:lnSpc>
                <a:spcPct val="170000"/>
              </a:lnSpc>
              <a:buSzPct val="100000"/>
              <a:buAutoNum type="arabicPeriod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카메라가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사용자를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트래킹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하여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Body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데이터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전송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  <a:p>
            <a:pPr marL="342900" indent="-342900" defTabSz="914400">
              <a:lnSpc>
                <a:spcPct val="170000"/>
              </a:lnSpc>
              <a:buSzPct val="100000"/>
              <a:buAutoNum type="arabicPeriod"/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데이터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분석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후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Unity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내의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캐릭터의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동작과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얼마나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일치하는지</a:t>
            </a:r>
            <a:r>
              <a:rPr b="0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0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스코어링</a:t>
            </a:r>
            <a:endParaRPr b="0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73" name="직사각형 11"/>
          <p:cNvSpPr/>
          <p:nvPr/>
        </p:nvSpPr>
        <p:spPr>
          <a:xfrm>
            <a:off x="6310609" y="1806095"/>
            <a:ext cx="5545269" cy="2258903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7" y="2076764"/>
            <a:ext cx="5991562" cy="3366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61" y="4340707"/>
            <a:ext cx="2798630" cy="1635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14919" y="4317994"/>
            <a:ext cx="2798764" cy="16813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Webcam 사용 정확도 판단"/>
          <p:cNvSpPr txBox="1"/>
          <p:nvPr/>
        </p:nvSpPr>
        <p:spPr>
          <a:xfrm>
            <a:off x="9757757" y="6154076"/>
            <a:ext cx="1513087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508000"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Webcam 사용 정확도 판단 </a:t>
            </a:r>
          </a:p>
        </p:txBody>
      </p:sp>
      <p:sp>
        <p:nvSpPr>
          <p:cNvPr id="178" name="Kinect 사용 정확도 판단"/>
          <p:cNvSpPr txBox="1"/>
          <p:nvPr/>
        </p:nvSpPr>
        <p:spPr>
          <a:xfrm>
            <a:off x="7005597" y="6154076"/>
            <a:ext cx="136723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508000"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Kinect 사용 정확도 판단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3"/>
          <p:cNvSpPr/>
          <p:nvPr/>
        </p:nvSpPr>
        <p:spPr>
          <a:xfrm>
            <a:off x="488595" y="1051978"/>
            <a:ext cx="8187219" cy="17646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직사각형 4"/>
          <p:cNvSpPr/>
          <p:nvPr/>
        </p:nvSpPr>
        <p:spPr>
          <a:xfrm>
            <a:off x="10075984" y="1051976"/>
            <a:ext cx="1793631" cy="17646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868" y="760044"/>
            <a:ext cx="1022064" cy="76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제목 1"/>
          <p:cNvSpPr txBox="1"/>
          <p:nvPr/>
        </p:nvSpPr>
        <p:spPr>
          <a:xfrm>
            <a:off x="534314" y="484141"/>
            <a:ext cx="54225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just" defTabSz="914400">
              <a:lnSpc>
                <a:spcPct val="170000"/>
              </a:lnSpc>
              <a:defRPr sz="2800"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t>4.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프로젝트 구성 </a:t>
            </a:r>
            <a:r>
              <a:t>– </a:t>
            </a:r>
            <a:r>
              <a:rPr b="0">
                <a:latin typeface="나눔고딕 Light"/>
                <a:ea typeface="나눔고딕 Light"/>
                <a:cs typeface="나눔고딕 Light"/>
                <a:sym typeface="나눔고딕 Light"/>
              </a:rPr>
              <a:t>동작 인식</a:t>
            </a:r>
            <a:r>
              <a:t> </a:t>
            </a:r>
          </a:p>
        </p:txBody>
      </p:sp>
      <p:sp>
        <p:nvSpPr>
          <p:cNvPr id="184" name="제목 1"/>
          <p:cNvSpPr txBox="1"/>
          <p:nvPr/>
        </p:nvSpPr>
        <p:spPr>
          <a:xfrm>
            <a:off x="5899907" y="2328461"/>
            <a:ext cx="5177614" cy="96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인식해야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할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동작을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구글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/>
              <a:t>Teachable </a:t>
            </a:r>
            <a:r>
              <a:rPr b="1" dirty="0" err="1"/>
              <a:t>Machine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을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통해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학습사용자의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동작과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얼마나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일치하는지</a:t>
            </a:r>
            <a:r>
              <a:rPr b="1"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b="1"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판정</a:t>
            </a:r>
            <a:endParaRPr b="1"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85" name="직사각형 11"/>
          <p:cNvSpPr/>
          <p:nvPr/>
        </p:nvSpPr>
        <p:spPr>
          <a:xfrm>
            <a:off x="5722017" y="2243990"/>
            <a:ext cx="5355504" cy="1244663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7" name="그림 8" descr="그림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48" y="4262971"/>
            <a:ext cx="4288381" cy="1833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Box 12"/>
          <p:cNvSpPr txBox="1"/>
          <p:nvPr/>
        </p:nvSpPr>
        <p:spPr>
          <a:xfrm>
            <a:off x="7673963" y="1801606"/>
            <a:ext cx="14516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&lt;</a:t>
            </a:r>
            <a:r>
              <a:rPr lang="en-US" dirty="0"/>
              <a:t>Webcam</a:t>
            </a:r>
            <a:r>
              <a:rPr dirty="0"/>
              <a:t>&gt;</a:t>
            </a:r>
          </a:p>
        </p:txBody>
      </p:sp>
      <p:sp>
        <p:nvSpPr>
          <p:cNvPr id="189" name="제목 1"/>
          <p:cNvSpPr txBox="1"/>
          <p:nvPr/>
        </p:nvSpPr>
        <p:spPr>
          <a:xfrm>
            <a:off x="5967043" y="4908796"/>
            <a:ext cx="4889514" cy="96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400">
              <a:lnSpc>
                <a:spcPct val="170000"/>
              </a:lnSpc>
              <a:defRPr b="1" spc="-150">
                <a:latin typeface="Calisto MT"/>
                <a:ea typeface="Calisto MT"/>
                <a:cs typeface="Calisto MT"/>
                <a:sym typeface="Calisto MT"/>
              </a:defRPr>
            </a:pP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지정해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놓은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동작과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/>
              <a:t>Kinect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를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통해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받아온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/>
              <a:t>Body </a:t>
            </a:r>
            <a:r>
              <a:rPr dirty="0" err="1"/>
              <a:t>Data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가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얼마나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일치하는지</a:t>
            </a:r>
            <a:r>
              <a:rPr dirty="0">
                <a:latin typeface="나눔고딕 Light"/>
                <a:ea typeface="나눔고딕 Light"/>
                <a:cs typeface="나눔고딕 Light"/>
                <a:sym typeface="나눔고딕 Light"/>
              </a:rPr>
              <a:t> </a:t>
            </a:r>
            <a:r>
              <a:rPr dirty="0" err="1">
                <a:latin typeface="나눔고딕 Light"/>
                <a:ea typeface="나눔고딕 Light"/>
                <a:cs typeface="나눔고딕 Light"/>
                <a:sym typeface="나눔고딕 Light"/>
              </a:rPr>
              <a:t>확인</a:t>
            </a:r>
            <a:endParaRPr dirty="0">
              <a:latin typeface="나눔고딕 Light"/>
              <a:ea typeface="나눔고딕 Light"/>
              <a:cs typeface="나눔고딕 Light"/>
              <a:sym typeface="나눔고딕 Light"/>
            </a:endParaRPr>
          </a:p>
        </p:txBody>
      </p:sp>
      <p:sp>
        <p:nvSpPr>
          <p:cNvPr id="190" name="직사각형 14"/>
          <p:cNvSpPr/>
          <p:nvPr/>
        </p:nvSpPr>
        <p:spPr>
          <a:xfrm>
            <a:off x="5734049" y="4851339"/>
            <a:ext cx="5355504" cy="1244663"/>
          </a:xfrm>
          <a:prstGeom prst="rect">
            <a:avLst/>
          </a:prstGeom>
          <a:ln w="762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0041B7A-83BF-4773-9F04-90932CEB3462}"/>
              </a:ext>
            </a:extLst>
          </p:cNvPr>
          <p:cNvSpPr txBox="1"/>
          <p:nvPr/>
        </p:nvSpPr>
        <p:spPr>
          <a:xfrm>
            <a:off x="7763799" y="4390070"/>
            <a:ext cx="14516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나눔고딕 Light"/>
                <a:ea typeface="나눔고딕 Light"/>
                <a:cs typeface="나눔고딕 Light"/>
                <a:sym typeface="나눔고딕 Light"/>
              </a:defRPr>
            </a:pPr>
            <a:r>
              <a:rPr dirty="0"/>
              <a:t>&lt;</a:t>
            </a:r>
            <a:r>
              <a:rPr lang="en-US" dirty="0"/>
              <a:t>Kinect</a:t>
            </a:r>
            <a:r>
              <a:rPr dirty="0"/>
              <a:t>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609B92-1A70-4FC7-997D-6BC56C77E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8" y="1766811"/>
            <a:ext cx="4288380" cy="2322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1039</Words>
  <Application>Microsoft Office PowerPoint</Application>
  <PresentationFormat>와이드스크린</PresentationFormat>
  <Paragraphs>171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나눔고딕</vt:lpstr>
      <vt:lpstr>나눔고딕</vt:lpstr>
      <vt:lpstr>나눔고딕 Light</vt:lpstr>
      <vt:lpstr>나눔스퀘어 Bold</vt:lpstr>
      <vt:lpstr>나눔스퀘어_ac Bold</vt:lpstr>
      <vt:lpstr>Arial</vt:lpstr>
      <vt:lpstr>Calibri</vt:lpstr>
      <vt:lpstr>Calibri Light</vt:lpstr>
      <vt:lpstr>Calisto MT</vt:lpstr>
      <vt:lpstr>Helvetica</vt:lpstr>
      <vt:lpstr>Times New Roman</vt:lpstr>
      <vt:lpstr>맑은 고딕</vt:lpstr>
      <vt:lpstr>Office 테마</vt:lpstr>
      <vt:lpstr>게임형 동작 인식 스마트 홈 트레이닝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게임형 동작 인식 스마트 홈 트레이닝 시스템</dc:title>
  <dc:creator>youhyeoneee</dc:creator>
  <cp:lastModifiedBy>youhyeoneee</cp:lastModifiedBy>
  <cp:revision>31</cp:revision>
  <dcterms:modified xsi:type="dcterms:W3CDTF">2021-12-16T07:39:44Z</dcterms:modified>
</cp:coreProperties>
</file>